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39" r:id="rId2"/>
    <p:sldId id="323" r:id="rId3"/>
    <p:sldId id="324" r:id="rId4"/>
    <p:sldId id="325" r:id="rId5"/>
    <p:sldId id="326" r:id="rId6"/>
    <p:sldId id="327" r:id="rId7"/>
    <p:sldId id="328" r:id="rId8"/>
    <p:sldId id="329" r:id="rId9"/>
    <p:sldId id="330" r:id="rId10"/>
    <p:sldId id="331" r:id="rId11"/>
    <p:sldId id="332" r:id="rId12"/>
    <p:sldId id="340" r:id="rId13"/>
  </p:sldIdLst>
  <p:sldSz cx="9144000" cy="6858000" type="screen4x3"/>
  <p:notesSz cx="7099300" cy="10234613"/>
  <p:defaultTextStyle>
    <a:defPPr>
      <a:defRPr lang="nb-NO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6600"/>
    <a:srgbClr val="EAEAEA"/>
    <a:srgbClr val="FF9900"/>
    <a:srgbClr val="0099FF"/>
    <a:srgbClr val="996633"/>
    <a:srgbClr val="CC3300"/>
    <a:srgbClr val="3333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2" autoAdjust="0"/>
    <p:restoredTop sz="94670" autoAdjust="0"/>
  </p:normalViewPr>
  <p:slideViewPr>
    <p:cSldViewPr>
      <p:cViewPr>
        <p:scale>
          <a:sx n="100" d="100"/>
          <a:sy n="100" d="100"/>
        </p:scale>
        <p:origin x="-1308" y="-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6" tIns="47319" rIns="94636" bIns="47319" numCol="1" anchor="t" anchorCtr="0" compatLnSpc="1">
            <a:prstTxWarp prst="textNoShape">
              <a:avLst/>
            </a:prstTxWarp>
          </a:bodyPr>
          <a:lstStyle>
            <a:lvl1pPr defTabSz="946039">
              <a:defRPr sz="1200" smtClean="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6" tIns="47319" rIns="94636" bIns="47319" numCol="1" anchor="t" anchorCtr="0" compatLnSpc="1">
            <a:prstTxWarp prst="textNoShape">
              <a:avLst/>
            </a:prstTxWarp>
          </a:bodyPr>
          <a:lstStyle>
            <a:lvl1pPr algn="r" defTabSz="946039">
              <a:defRPr sz="1200" smtClean="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6" tIns="47319" rIns="94636" bIns="47319" numCol="1" anchor="b" anchorCtr="0" compatLnSpc="1">
            <a:prstTxWarp prst="textNoShape">
              <a:avLst/>
            </a:prstTxWarp>
          </a:bodyPr>
          <a:lstStyle>
            <a:lvl1pPr defTabSz="946039">
              <a:defRPr sz="1200" smtClean="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36" tIns="47319" rIns="94636" bIns="47319" numCol="1" anchor="b" anchorCtr="0" compatLnSpc="1">
            <a:prstTxWarp prst="textNoShape">
              <a:avLst/>
            </a:prstTxWarp>
          </a:bodyPr>
          <a:lstStyle>
            <a:lvl1pPr algn="r" defTabSz="946039">
              <a:defRPr sz="1200" smtClean="0"/>
            </a:lvl1pPr>
          </a:lstStyle>
          <a:p>
            <a:pPr>
              <a:defRPr/>
            </a:pPr>
            <a:fld id="{46AE9302-1C75-44E9-87DB-B6FE2DCFE3A6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636" tIns="47319" rIns="94636" bIns="47319" numCol="1" anchor="t" anchorCtr="0" compatLnSpc="1">
            <a:prstTxWarp prst="textNoShape">
              <a:avLst/>
            </a:prstTxWarp>
          </a:bodyPr>
          <a:lstStyle>
            <a:lvl1pPr defTabSz="946039">
              <a:defRPr sz="1200" smtClean="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636" tIns="47319" rIns="94636" bIns="47319" numCol="1" anchor="t" anchorCtr="0" compatLnSpc="1">
            <a:prstTxWarp prst="textNoShape">
              <a:avLst/>
            </a:prstTxWarp>
          </a:bodyPr>
          <a:lstStyle>
            <a:lvl1pPr algn="r" defTabSz="946039">
              <a:defRPr sz="1200" smtClean="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1536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995363" y="768350"/>
            <a:ext cx="5113337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150" y="4860925"/>
            <a:ext cx="5207000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636" tIns="47319" rIns="94636" bIns="473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noProof="0" smtClean="0"/>
              <a:t>Click to edit Master text styles</a:t>
            </a:r>
          </a:p>
          <a:p>
            <a:pPr lvl="1"/>
            <a:r>
              <a:rPr lang="nb-NO" noProof="0" smtClean="0"/>
              <a:t>Second level</a:t>
            </a:r>
          </a:p>
          <a:p>
            <a:pPr lvl="2"/>
            <a:r>
              <a:rPr lang="nb-NO" noProof="0" smtClean="0"/>
              <a:t>Third level</a:t>
            </a:r>
          </a:p>
          <a:p>
            <a:pPr lvl="3"/>
            <a:r>
              <a:rPr lang="nb-NO" noProof="0" smtClean="0"/>
              <a:t>Fourth level</a:t>
            </a:r>
          </a:p>
          <a:p>
            <a:pPr lvl="4"/>
            <a:r>
              <a:rPr lang="nb-NO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636" tIns="47319" rIns="94636" bIns="47319" numCol="1" anchor="b" anchorCtr="0" compatLnSpc="1">
            <a:prstTxWarp prst="textNoShape">
              <a:avLst/>
            </a:prstTxWarp>
          </a:bodyPr>
          <a:lstStyle>
            <a:lvl1pPr defTabSz="946039">
              <a:defRPr sz="1200" smtClean="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72185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636" tIns="47319" rIns="94636" bIns="47319" numCol="1" anchor="b" anchorCtr="0" compatLnSpc="1">
            <a:prstTxWarp prst="textNoShape">
              <a:avLst/>
            </a:prstTxWarp>
          </a:bodyPr>
          <a:lstStyle>
            <a:lvl1pPr algn="r" defTabSz="946039">
              <a:defRPr sz="1200" smtClean="0"/>
            </a:lvl1pPr>
          </a:lstStyle>
          <a:p>
            <a:pPr>
              <a:defRPr/>
            </a:pPr>
            <a:fld id="{CFE689A0-F64B-4F93-8984-49BAC38F79C7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4563"/>
            <a:fld id="{C5C53615-86E0-46C3-A1C7-CD8F6A467A7D}" type="slidenum">
              <a:rPr lang="nb-NO"/>
              <a:pPr defTabSz="944563"/>
              <a:t>1</a:t>
            </a:fld>
            <a:endParaRPr lang="nb-NO"/>
          </a:p>
        </p:txBody>
      </p:sp>
      <p:sp>
        <p:nvSpPr>
          <p:cNvPr id="163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4563"/>
            <a:fld id="{22447E8A-FFAD-4734-B184-CF758CD50B2E}" type="slidenum">
              <a:rPr lang="nb-NO"/>
              <a:pPr defTabSz="944563"/>
              <a:t>2</a:t>
            </a:fld>
            <a:endParaRPr lang="nb-NO"/>
          </a:p>
        </p:txBody>
      </p:sp>
      <p:sp>
        <p:nvSpPr>
          <p:cNvPr id="1741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4563"/>
            <a:fld id="{8BDBDE4E-5C47-4C61-A57C-4872121003D0}" type="slidenum">
              <a:rPr lang="nb-NO"/>
              <a:pPr defTabSz="944563"/>
              <a:t>3</a:t>
            </a:fld>
            <a:endParaRPr lang="nb-NO"/>
          </a:p>
        </p:txBody>
      </p:sp>
      <p:sp>
        <p:nvSpPr>
          <p:cNvPr id="184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4563"/>
            <a:fld id="{67953FC5-370A-41A2-897F-E0CCEEB602BF}" type="slidenum">
              <a:rPr lang="nb-NO"/>
              <a:pPr defTabSz="944563"/>
              <a:t>4</a:t>
            </a:fld>
            <a:endParaRPr lang="nb-NO"/>
          </a:p>
        </p:txBody>
      </p:sp>
      <p:sp>
        <p:nvSpPr>
          <p:cNvPr id="194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4563"/>
            <a:fld id="{D4456238-8F98-4530-9EEE-0E811BF406F5}" type="slidenum">
              <a:rPr lang="nb-NO"/>
              <a:pPr defTabSz="944563"/>
              <a:t>5</a:t>
            </a:fld>
            <a:endParaRPr lang="nb-NO"/>
          </a:p>
        </p:txBody>
      </p:sp>
      <p:sp>
        <p:nvSpPr>
          <p:cNvPr id="204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4563"/>
            <a:fld id="{077E8609-992A-47A4-B826-1CD4D7058149}" type="slidenum">
              <a:rPr lang="nb-NO"/>
              <a:pPr defTabSz="944563"/>
              <a:t>6</a:t>
            </a:fld>
            <a:endParaRPr lang="nb-NO"/>
          </a:p>
        </p:txBody>
      </p:sp>
      <p:sp>
        <p:nvSpPr>
          <p:cNvPr id="215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4563"/>
            <a:fld id="{B9372B86-F4C0-4561-AC84-1656D4EECE74}" type="slidenum">
              <a:rPr lang="nb-NO"/>
              <a:pPr defTabSz="944563"/>
              <a:t>7</a:t>
            </a:fld>
            <a:endParaRPr lang="nb-NO"/>
          </a:p>
        </p:txBody>
      </p:sp>
      <p:sp>
        <p:nvSpPr>
          <p:cNvPr id="2253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4563"/>
            <a:fld id="{DA30647B-FB76-4EAA-898A-89180B7371D4}" type="slidenum">
              <a:rPr lang="nb-NO"/>
              <a:pPr defTabSz="944563"/>
              <a:t>8</a:t>
            </a:fld>
            <a:endParaRPr lang="nb-NO"/>
          </a:p>
        </p:txBody>
      </p:sp>
      <p:sp>
        <p:nvSpPr>
          <p:cNvPr id="2355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4563"/>
            <a:fld id="{A1ECBC15-F16B-443B-80F9-5B21BE5F4B8A}" type="slidenum">
              <a:rPr lang="nb-NO"/>
              <a:pPr defTabSz="944563"/>
              <a:t>9</a:t>
            </a:fld>
            <a:endParaRPr lang="nb-NO"/>
          </a:p>
        </p:txBody>
      </p:sp>
      <p:sp>
        <p:nvSpPr>
          <p:cNvPr id="2457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4563"/>
            <a:fld id="{6E10E414-B27B-41AD-A9CA-94665CB8ACC3}" type="slidenum">
              <a:rPr lang="nb-NO"/>
              <a:pPr defTabSz="944563"/>
              <a:t>10</a:t>
            </a:fld>
            <a:endParaRPr lang="nb-NO"/>
          </a:p>
        </p:txBody>
      </p:sp>
      <p:sp>
        <p:nvSpPr>
          <p:cNvPr id="256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4563"/>
            <a:fld id="{2AC2DDE8-75BD-4620-8517-373E738D2AE7}" type="slidenum">
              <a:rPr lang="nb-NO"/>
              <a:pPr defTabSz="944563"/>
              <a:t>11</a:t>
            </a:fld>
            <a:endParaRPr lang="nb-NO"/>
          </a:p>
        </p:txBody>
      </p:sp>
      <p:sp>
        <p:nvSpPr>
          <p:cNvPr id="2662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44563"/>
            <a:fld id="{D2E883BE-FE79-47DA-AAD0-4CDDDA14B40E}" type="slidenum">
              <a:rPr lang="nb-NO"/>
              <a:pPr defTabSz="944563"/>
              <a:t>12</a:t>
            </a:fld>
            <a:endParaRPr lang="nb-NO"/>
          </a:p>
        </p:txBody>
      </p:sp>
      <p:sp>
        <p:nvSpPr>
          <p:cNvPr id="276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b-NO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PPT_havari_smal_st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886200"/>
            <a:ext cx="7086600" cy="1752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nb-NO"/>
              <a:t>Klikk for å redigere undertittelstil i malen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ndeling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86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724400" y="1371600"/>
            <a:ext cx="3886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b-NO" noProof="0" smtClean="0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1981200" cy="5486400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91200" cy="5486400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PPT_havari_smal_gen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924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Klikk for å redigere tittelstil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924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81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333333"/>
                </a:solidFill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562600" y="624840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333333"/>
                </a:solidFill>
              </a:defRPr>
            </a:lvl1pPr>
          </a:lstStyle>
          <a:p>
            <a:pPr>
              <a:defRPr/>
            </a:pPr>
            <a:endParaRPr lang="nb-N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Arial" charset="0"/>
          <a:ea typeface="ＭＳ Ｐゴシック" pitchFamily="8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Arial" charset="0"/>
          <a:ea typeface="ＭＳ Ｐゴシック" pitchFamily="8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Arial" charset="0"/>
          <a:ea typeface="ＭＳ Ｐゴシック" pitchFamily="8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Arial" charset="0"/>
          <a:ea typeface="ＭＳ Ｐゴシック" pitchFamily="8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Arial" charset="0"/>
          <a:ea typeface="ＭＳ Ｐゴシック" pitchFamily="8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Arial" charset="0"/>
          <a:ea typeface="ＭＳ Ｐゴシック" pitchFamily="8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Arial" charset="0"/>
          <a:ea typeface="ＭＳ Ｐゴシック" pitchFamily="8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333333"/>
          </a:solidFill>
          <a:latin typeface="Arial" charset="0"/>
          <a:ea typeface="ＭＳ Ｐゴシック" pitchFamily="8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3333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333333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333333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333333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rgbClr val="333333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rgbClr val="333333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rgbClr val="333333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rgbClr val="333333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rgbClr val="333333"/>
          </a:solidFill>
          <a:latin typeface="+mn-lt"/>
          <a:ea typeface="+mn-ea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DSCN1577"/>
          <p:cNvPicPr>
            <a:picLocks noChangeAspect="1" noChangeArrowheads="1"/>
          </p:cNvPicPr>
          <p:nvPr/>
        </p:nvPicPr>
        <p:blipFill>
          <a:blip r:embed="rId3"/>
          <a:srcRect t="7687"/>
          <a:stretch>
            <a:fillRect/>
          </a:stretch>
        </p:blipFill>
        <p:spPr bwMode="auto">
          <a:xfrm>
            <a:off x="1258888" y="1412875"/>
            <a:ext cx="6553200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Line 5"/>
          <p:cNvSpPr>
            <a:spLocks noChangeShapeType="1"/>
          </p:cNvSpPr>
          <p:nvPr/>
        </p:nvSpPr>
        <p:spPr bwMode="auto">
          <a:xfrm>
            <a:off x="2268538" y="3340100"/>
            <a:ext cx="719137" cy="0"/>
          </a:xfrm>
          <a:prstGeom prst="line">
            <a:avLst/>
          </a:prstGeom>
          <a:noFill/>
          <a:ln w="63500">
            <a:solidFill>
              <a:srgbClr val="FF99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nb-NO"/>
          </a:p>
        </p:txBody>
      </p:sp>
      <p:sp>
        <p:nvSpPr>
          <p:cNvPr id="3076" name="Line 6"/>
          <p:cNvSpPr>
            <a:spLocks noChangeShapeType="1"/>
          </p:cNvSpPr>
          <p:nvPr/>
        </p:nvSpPr>
        <p:spPr bwMode="auto">
          <a:xfrm>
            <a:off x="3068638" y="4076700"/>
            <a:ext cx="468312" cy="0"/>
          </a:xfrm>
          <a:prstGeom prst="line">
            <a:avLst/>
          </a:prstGeom>
          <a:noFill/>
          <a:ln w="63500">
            <a:solidFill>
              <a:srgbClr val="00FF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nb-NO"/>
          </a:p>
        </p:txBody>
      </p:sp>
      <p:sp>
        <p:nvSpPr>
          <p:cNvPr id="3077" name="Text Box 7"/>
          <p:cNvSpPr txBox="1">
            <a:spLocks noChangeArrowheads="1"/>
          </p:cNvSpPr>
          <p:nvPr/>
        </p:nvSpPr>
        <p:spPr bwMode="auto">
          <a:xfrm>
            <a:off x="3708400" y="4064000"/>
            <a:ext cx="22320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b-NO" sz="1400"/>
              <a:t>A-stolpe blindsonesektor 17-22</a:t>
            </a:r>
            <a:r>
              <a:rPr lang="nb-NO" sz="1400">
                <a:cs typeface="Arial" charset="0"/>
              </a:rPr>
              <a:t>°</a:t>
            </a:r>
          </a:p>
        </p:txBody>
      </p:sp>
      <p:sp>
        <p:nvSpPr>
          <p:cNvPr id="3078" name="Line 8"/>
          <p:cNvSpPr>
            <a:spLocks noChangeShapeType="1"/>
          </p:cNvSpPr>
          <p:nvPr/>
        </p:nvSpPr>
        <p:spPr bwMode="auto">
          <a:xfrm flipH="1">
            <a:off x="3419475" y="4221163"/>
            <a:ext cx="288925" cy="7143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nb-NO"/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2843213" y="1831975"/>
            <a:ext cx="309721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b-NO" sz="1400">
                <a:solidFill>
                  <a:schemeClr val="bg1"/>
                </a:solidFill>
              </a:rPr>
              <a:t>Venstre sidespeil blindsonesektor 27-33</a:t>
            </a:r>
            <a:r>
              <a:rPr lang="nb-NO" sz="1400">
                <a:solidFill>
                  <a:schemeClr val="bg1"/>
                </a:solidFill>
                <a:cs typeface="Arial" charset="0"/>
              </a:rPr>
              <a:t>° fra 23 m</a:t>
            </a:r>
          </a:p>
        </p:txBody>
      </p:sp>
      <p:sp>
        <p:nvSpPr>
          <p:cNvPr id="3080" name="Line 10"/>
          <p:cNvSpPr>
            <a:spLocks noChangeShapeType="1"/>
          </p:cNvSpPr>
          <p:nvPr/>
        </p:nvSpPr>
        <p:spPr bwMode="auto">
          <a:xfrm flipH="1">
            <a:off x="2627313" y="2133600"/>
            <a:ext cx="288925" cy="414338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nb-NO"/>
          </a:p>
        </p:txBody>
      </p:sp>
      <p:sp>
        <p:nvSpPr>
          <p:cNvPr id="3081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sz="2800" smtClean="0">
                <a:solidFill>
                  <a:schemeClr val="tx1"/>
                </a:solidFill>
              </a:rPr>
              <a:t>Blindsoner registrert etter praktiske forsøk</a:t>
            </a:r>
          </a:p>
        </p:txBody>
      </p:sp>
      <p:sp>
        <p:nvSpPr>
          <p:cNvPr id="3082" name="Text Box 12"/>
          <p:cNvSpPr txBox="1">
            <a:spLocks noChangeArrowheads="1"/>
          </p:cNvSpPr>
          <p:nvPr/>
        </p:nvSpPr>
        <p:spPr bwMode="auto">
          <a:xfrm>
            <a:off x="1476375" y="4856163"/>
            <a:ext cx="15128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b-NO" sz="1400">
                <a:solidFill>
                  <a:schemeClr val="bg1"/>
                </a:solidFill>
              </a:rPr>
              <a:t>B-stolpe blindsonesektor 46-59</a:t>
            </a:r>
            <a:r>
              <a:rPr lang="nb-NO" sz="1400">
                <a:solidFill>
                  <a:schemeClr val="bg1"/>
                </a:solidFill>
                <a:cs typeface="Arial" charset="0"/>
              </a:rPr>
              <a:t>°</a:t>
            </a:r>
          </a:p>
        </p:txBody>
      </p:sp>
      <p:sp>
        <p:nvSpPr>
          <p:cNvPr id="3083" name="Line 13"/>
          <p:cNvSpPr>
            <a:spLocks noChangeShapeType="1"/>
          </p:cNvSpPr>
          <p:nvPr/>
        </p:nvSpPr>
        <p:spPr bwMode="auto">
          <a:xfrm flipH="1">
            <a:off x="1044575" y="5229225"/>
            <a:ext cx="431800" cy="0"/>
          </a:xfrm>
          <a:prstGeom prst="line">
            <a:avLst/>
          </a:prstGeom>
          <a:noFill/>
          <a:ln w="63500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nb-NO"/>
          </a:p>
        </p:txBody>
      </p:sp>
      <p:sp>
        <p:nvSpPr>
          <p:cNvPr id="3084" name="Text Box 14"/>
          <p:cNvSpPr txBox="1">
            <a:spLocks noChangeArrowheads="1"/>
          </p:cNvSpPr>
          <p:nvPr/>
        </p:nvSpPr>
        <p:spPr bwMode="auto">
          <a:xfrm>
            <a:off x="6443663" y="1484313"/>
            <a:ext cx="1368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b-NO" sz="1200">
                <a:solidFill>
                  <a:schemeClr val="bg1"/>
                </a:solidFill>
              </a:rPr>
              <a:t>Sporvogn type SL 95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LYF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33375"/>
            <a:ext cx="7704137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pPr eaLnBrk="1" hangingPunct="1"/>
            <a:r>
              <a:rPr lang="nb-NO" sz="3200" smtClean="0">
                <a:solidFill>
                  <a:schemeClr val="bg1"/>
                </a:solidFill>
                <a:cs typeface="Arial" charset="0"/>
              </a:rPr>
              <a:t>– </a:t>
            </a:r>
            <a:r>
              <a:rPr lang="nb-NO" sz="3200" smtClean="0">
                <a:solidFill>
                  <a:schemeClr val="bg1"/>
                </a:solidFill>
              </a:rPr>
              <a:t>4,5 s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 rot="-180000">
            <a:off x="1890713" y="3730625"/>
            <a:ext cx="900112" cy="184150"/>
          </a:xfrm>
          <a:prstGeom prst="rect">
            <a:avLst/>
          </a:prstGeom>
          <a:solidFill>
            <a:srgbClr val="80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b-NO" sz="1000">
                <a:solidFill>
                  <a:schemeClr val="bg1"/>
                </a:solidFill>
              </a:rPr>
              <a:t>Parkert buss</a:t>
            </a:r>
          </a:p>
        </p:txBody>
      </p:sp>
      <p:grpSp>
        <p:nvGrpSpPr>
          <p:cNvPr id="4101" name="Group 6"/>
          <p:cNvGrpSpPr>
            <a:grpSpLocks/>
          </p:cNvGrpSpPr>
          <p:nvPr/>
        </p:nvGrpSpPr>
        <p:grpSpPr bwMode="auto">
          <a:xfrm>
            <a:off x="960438" y="2406650"/>
            <a:ext cx="6310312" cy="2111375"/>
            <a:chOff x="605" y="1516"/>
            <a:chExt cx="3975" cy="1330"/>
          </a:xfrm>
        </p:grpSpPr>
        <p:sp>
          <p:nvSpPr>
            <p:cNvPr id="4110" name="Freeform 7"/>
            <p:cNvSpPr>
              <a:spLocks/>
            </p:cNvSpPr>
            <p:nvPr/>
          </p:nvSpPr>
          <p:spPr bwMode="auto">
            <a:xfrm>
              <a:off x="1592" y="1516"/>
              <a:ext cx="2988" cy="1248"/>
            </a:xfrm>
            <a:custGeom>
              <a:avLst/>
              <a:gdLst>
                <a:gd name="T0" fmla="*/ 0 w 2988"/>
                <a:gd name="T1" fmla="*/ 1248 h 1248"/>
                <a:gd name="T2" fmla="*/ 2832 w 2988"/>
                <a:gd name="T3" fmla="*/ 0 h 1248"/>
                <a:gd name="T4" fmla="*/ 2988 w 2988"/>
                <a:gd name="T5" fmla="*/ 152 h 1248"/>
                <a:gd name="T6" fmla="*/ 0 w 2988"/>
                <a:gd name="T7" fmla="*/ 1248 h 12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988"/>
                <a:gd name="T13" fmla="*/ 0 h 1248"/>
                <a:gd name="T14" fmla="*/ 2988 w 2988"/>
                <a:gd name="T15" fmla="*/ 1248 h 12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988" h="1248">
                  <a:moveTo>
                    <a:pt x="0" y="1248"/>
                  </a:moveTo>
                  <a:lnTo>
                    <a:pt x="2832" y="0"/>
                  </a:lnTo>
                  <a:lnTo>
                    <a:pt x="2988" y="152"/>
                  </a:lnTo>
                  <a:lnTo>
                    <a:pt x="0" y="1248"/>
                  </a:lnTo>
                  <a:close/>
                </a:path>
              </a:pathLst>
            </a:custGeom>
            <a:solidFill>
              <a:srgbClr val="CCFFCC">
                <a:alpha val="30196"/>
              </a:srgbClr>
            </a:solidFill>
            <a:ln w="9525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4111" name="Freeform 8"/>
            <p:cNvSpPr>
              <a:spLocks/>
            </p:cNvSpPr>
            <p:nvPr/>
          </p:nvSpPr>
          <p:spPr bwMode="auto">
            <a:xfrm>
              <a:off x="1608" y="1888"/>
              <a:ext cx="682" cy="876"/>
            </a:xfrm>
            <a:custGeom>
              <a:avLst/>
              <a:gdLst>
                <a:gd name="T0" fmla="*/ 0 w 682"/>
                <a:gd name="T1" fmla="*/ 876 h 876"/>
                <a:gd name="T2" fmla="*/ 501 w 682"/>
                <a:gd name="T3" fmla="*/ 0 h 876"/>
                <a:gd name="T4" fmla="*/ 652 w 682"/>
                <a:gd name="T5" fmla="*/ 32 h 876"/>
                <a:gd name="T6" fmla="*/ 632 w 682"/>
                <a:gd name="T7" fmla="*/ 120 h 876"/>
                <a:gd name="T8" fmla="*/ 682 w 682"/>
                <a:gd name="T9" fmla="*/ 136 h 876"/>
                <a:gd name="T10" fmla="*/ 0 w 682"/>
                <a:gd name="T11" fmla="*/ 876 h 8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82"/>
                <a:gd name="T19" fmla="*/ 0 h 876"/>
                <a:gd name="T20" fmla="*/ 682 w 682"/>
                <a:gd name="T21" fmla="*/ 876 h 87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82" h="876">
                  <a:moveTo>
                    <a:pt x="0" y="876"/>
                  </a:moveTo>
                  <a:lnTo>
                    <a:pt x="501" y="0"/>
                  </a:lnTo>
                  <a:lnTo>
                    <a:pt x="652" y="32"/>
                  </a:lnTo>
                  <a:lnTo>
                    <a:pt x="632" y="120"/>
                  </a:lnTo>
                  <a:lnTo>
                    <a:pt x="682" y="136"/>
                  </a:lnTo>
                  <a:lnTo>
                    <a:pt x="0" y="876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 w="95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4112" name="Line 9"/>
            <p:cNvSpPr>
              <a:spLocks noChangeShapeType="1"/>
            </p:cNvSpPr>
            <p:nvPr/>
          </p:nvSpPr>
          <p:spPr bwMode="auto">
            <a:xfrm rot="-120000">
              <a:off x="1611" y="2737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4113" name="Line 10"/>
            <p:cNvSpPr>
              <a:spLocks noChangeShapeType="1"/>
            </p:cNvSpPr>
            <p:nvPr/>
          </p:nvSpPr>
          <p:spPr bwMode="auto">
            <a:xfrm rot="19500000" flipV="1">
              <a:off x="1562" y="2498"/>
              <a:ext cx="860" cy="0"/>
            </a:xfrm>
            <a:prstGeom prst="line">
              <a:avLst/>
            </a:prstGeom>
            <a:noFill/>
            <a:ln w="9525">
              <a:solidFill>
                <a:srgbClr val="FF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4114" name="Line 11"/>
            <p:cNvSpPr>
              <a:spLocks noChangeShapeType="1"/>
            </p:cNvSpPr>
            <p:nvPr/>
          </p:nvSpPr>
          <p:spPr bwMode="auto">
            <a:xfrm rot="19860000" flipV="1">
              <a:off x="1590" y="2544"/>
              <a:ext cx="830" cy="7"/>
            </a:xfrm>
            <a:prstGeom prst="line">
              <a:avLst/>
            </a:prstGeom>
            <a:noFill/>
            <a:ln w="9525">
              <a:solidFill>
                <a:srgbClr val="FF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4115" name="Rectangle 12"/>
            <p:cNvSpPr>
              <a:spLocks noChangeArrowheads="1"/>
            </p:cNvSpPr>
            <p:nvPr/>
          </p:nvSpPr>
          <p:spPr bwMode="auto">
            <a:xfrm rot="-120000">
              <a:off x="605" y="2724"/>
              <a:ext cx="1111" cy="12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nb-NO" sz="1000"/>
                <a:t>27 km/t  </a:t>
              </a:r>
              <a:r>
                <a:rPr lang="nb-NO" sz="1000">
                  <a:cs typeface="Arial" charset="0"/>
                </a:rPr>
                <a:t>–</a:t>
              </a:r>
              <a:r>
                <a:rPr lang="nb-NO" sz="1000"/>
                <a:t> +53 %</a:t>
              </a:r>
            </a:p>
          </p:txBody>
        </p:sp>
        <p:sp>
          <p:nvSpPr>
            <p:cNvPr id="4116" name="AutoShape 13"/>
            <p:cNvSpPr>
              <a:spLocks noChangeArrowheads="1"/>
            </p:cNvSpPr>
            <p:nvPr/>
          </p:nvSpPr>
          <p:spPr bwMode="auto">
            <a:xfrm rot="5280000">
              <a:off x="1606" y="2721"/>
              <a:ext cx="113" cy="91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nb-NO"/>
            </a:p>
          </p:txBody>
        </p:sp>
        <p:sp>
          <p:nvSpPr>
            <p:cNvPr id="4117" name="Freeform 14"/>
            <p:cNvSpPr>
              <a:spLocks/>
            </p:cNvSpPr>
            <p:nvPr/>
          </p:nvSpPr>
          <p:spPr bwMode="auto">
            <a:xfrm>
              <a:off x="2328" y="2016"/>
              <a:ext cx="632" cy="328"/>
            </a:xfrm>
            <a:custGeom>
              <a:avLst/>
              <a:gdLst>
                <a:gd name="T0" fmla="*/ 48 w 632"/>
                <a:gd name="T1" fmla="*/ 328 h 328"/>
                <a:gd name="T2" fmla="*/ 0 w 632"/>
                <a:gd name="T3" fmla="*/ 248 h 328"/>
                <a:gd name="T4" fmla="*/ 260 w 632"/>
                <a:gd name="T5" fmla="*/ 64 h 328"/>
                <a:gd name="T6" fmla="*/ 388 w 632"/>
                <a:gd name="T7" fmla="*/ 84 h 328"/>
                <a:gd name="T8" fmla="*/ 524 w 632"/>
                <a:gd name="T9" fmla="*/ 0 h 328"/>
                <a:gd name="T10" fmla="*/ 632 w 632"/>
                <a:gd name="T11" fmla="*/ 12 h 328"/>
                <a:gd name="T12" fmla="*/ 48 w 632"/>
                <a:gd name="T13" fmla="*/ 328 h 32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2"/>
                <a:gd name="T22" fmla="*/ 0 h 328"/>
                <a:gd name="T23" fmla="*/ 632 w 632"/>
                <a:gd name="T24" fmla="*/ 328 h 32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2" h="328">
                  <a:moveTo>
                    <a:pt x="48" y="328"/>
                  </a:moveTo>
                  <a:lnTo>
                    <a:pt x="0" y="248"/>
                  </a:lnTo>
                  <a:lnTo>
                    <a:pt x="260" y="64"/>
                  </a:lnTo>
                  <a:lnTo>
                    <a:pt x="388" y="84"/>
                  </a:lnTo>
                  <a:lnTo>
                    <a:pt x="524" y="0"/>
                  </a:lnTo>
                  <a:lnTo>
                    <a:pt x="632" y="12"/>
                  </a:lnTo>
                  <a:lnTo>
                    <a:pt x="48" y="328"/>
                  </a:lnTo>
                  <a:close/>
                </a:path>
              </a:pathLst>
            </a:custGeom>
            <a:solidFill>
              <a:srgbClr val="FF6600">
                <a:alpha val="20000"/>
              </a:srgbClr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</p:grpSp>
      <p:grpSp>
        <p:nvGrpSpPr>
          <p:cNvPr id="4102" name="Group 15"/>
          <p:cNvGrpSpPr>
            <a:grpSpLocks/>
          </p:cNvGrpSpPr>
          <p:nvPr/>
        </p:nvGrpSpPr>
        <p:grpSpPr bwMode="auto">
          <a:xfrm rot="120000">
            <a:off x="4937125" y="1839913"/>
            <a:ext cx="1185863" cy="747712"/>
            <a:chOff x="3104" y="1177"/>
            <a:chExt cx="747" cy="471"/>
          </a:xfrm>
        </p:grpSpPr>
        <p:sp>
          <p:nvSpPr>
            <p:cNvPr id="4106" name="Freeform 16"/>
            <p:cNvSpPr>
              <a:spLocks/>
            </p:cNvSpPr>
            <p:nvPr/>
          </p:nvSpPr>
          <p:spPr bwMode="auto">
            <a:xfrm>
              <a:off x="3104" y="1428"/>
              <a:ext cx="700" cy="220"/>
            </a:xfrm>
            <a:custGeom>
              <a:avLst/>
              <a:gdLst>
                <a:gd name="T0" fmla="*/ 683 w 700"/>
                <a:gd name="T1" fmla="*/ 6 h 220"/>
                <a:gd name="T2" fmla="*/ 8 w 700"/>
                <a:gd name="T3" fmla="*/ 144 h 220"/>
                <a:gd name="T4" fmla="*/ 0 w 700"/>
                <a:gd name="T5" fmla="*/ 220 h 220"/>
                <a:gd name="T6" fmla="*/ 700 w 700"/>
                <a:gd name="T7" fmla="*/ 0 h 2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00"/>
                <a:gd name="T13" fmla="*/ 0 h 220"/>
                <a:gd name="T14" fmla="*/ 700 w 700"/>
                <a:gd name="T15" fmla="*/ 220 h 2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00" h="220">
                  <a:moveTo>
                    <a:pt x="683" y="6"/>
                  </a:moveTo>
                  <a:lnTo>
                    <a:pt x="8" y="144"/>
                  </a:lnTo>
                  <a:lnTo>
                    <a:pt x="0" y="220"/>
                  </a:lnTo>
                  <a:lnTo>
                    <a:pt x="700" y="0"/>
                  </a:lnTo>
                </a:path>
              </a:pathLst>
            </a:custGeom>
            <a:solidFill>
              <a:srgbClr val="996633">
                <a:alpha val="20000"/>
              </a:srgbClr>
            </a:solidFill>
            <a:ln w="9525">
              <a:solidFill>
                <a:srgbClr val="996633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grpSp>
          <p:nvGrpSpPr>
            <p:cNvPr id="4107" name="Group 17"/>
            <p:cNvGrpSpPr>
              <a:grpSpLocks/>
            </p:cNvGrpSpPr>
            <p:nvPr/>
          </p:nvGrpSpPr>
          <p:grpSpPr bwMode="auto">
            <a:xfrm>
              <a:off x="3737" y="1177"/>
              <a:ext cx="114" cy="316"/>
              <a:chOff x="3737" y="1177"/>
              <a:chExt cx="114" cy="316"/>
            </a:xfrm>
          </p:grpSpPr>
          <p:sp>
            <p:nvSpPr>
              <p:cNvPr id="4108" name="Rectangle 18"/>
              <p:cNvSpPr>
                <a:spLocks noChangeArrowheads="1"/>
              </p:cNvSpPr>
              <p:nvPr/>
            </p:nvSpPr>
            <p:spPr bwMode="auto">
              <a:xfrm rot="660000">
                <a:off x="3756" y="1177"/>
                <a:ext cx="95" cy="31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algn="ctr"/>
                <a:endParaRPr lang="nb-NO" sz="1000">
                  <a:solidFill>
                    <a:schemeClr val="bg1"/>
                  </a:solidFill>
                </a:endParaRPr>
              </a:p>
            </p:txBody>
          </p:sp>
          <p:sp>
            <p:nvSpPr>
              <p:cNvPr id="4109" name="AutoShape 19"/>
              <p:cNvSpPr>
                <a:spLocks noChangeArrowheads="1"/>
              </p:cNvSpPr>
              <p:nvPr/>
            </p:nvSpPr>
            <p:spPr bwMode="auto">
              <a:xfrm rot="-10140000">
                <a:off x="3737" y="1425"/>
                <a:ext cx="91" cy="68"/>
              </a:xfrm>
              <a:prstGeom prst="triangle">
                <a:avLst>
                  <a:gd name="adj" fmla="val 50000"/>
                </a:avLst>
              </a:prstGeom>
              <a:solidFill>
                <a:srgbClr val="008000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wrap="none" anchor="ctr"/>
              <a:lstStyle/>
              <a:p>
                <a:pPr algn="ctr"/>
                <a:endParaRPr lang="nb-NO"/>
              </a:p>
            </p:txBody>
          </p:sp>
        </p:grpSp>
      </p:grpSp>
      <p:sp>
        <p:nvSpPr>
          <p:cNvPr id="4103" name="Text Box 20"/>
          <p:cNvSpPr txBox="1">
            <a:spLocks noChangeArrowheads="1"/>
          </p:cNvSpPr>
          <p:nvPr/>
        </p:nvSpPr>
        <p:spPr bwMode="auto">
          <a:xfrm>
            <a:off x="7524750" y="6165850"/>
            <a:ext cx="7921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b-NO" sz="1200"/>
              <a:t>M=1:480</a:t>
            </a:r>
          </a:p>
        </p:txBody>
      </p:sp>
      <p:sp>
        <p:nvSpPr>
          <p:cNvPr id="4104" name="Rectangle 23"/>
          <p:cNvSpPr>
            <a:spLocks noChangeArrowheads="1"/>
          </p:cNvSpPr>
          <p:nvPr/>
        </p:nvSpPr>
        <p:spPr bwMode="auto">
          <a:xfrm>
            <a:off x="1219200" y="5084763"/>
            <a:ext cx="148113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nb-NO" sz="3200" b="1">
                <a:solidFill>
                  <a:schemeClr val="bg1"/>
                </a:solidFill>
                <a:cs typeface="Arial" charset="0"/>
              </a:rPr>
              <a:t>– </a:t>
            </a:r>
            <a:r>
              <a:rPr lang="nb-NO" sz="3200" b="1">
                <a:solidFill>
                  <a:schemeClr val="bg1"/>
                </a:solidFill>
              </a:rPr>
              <a:t>4,5 s</a:t>
            </a:r>
          </a:p>
        </p:txBody>
      </p:sp>
      <p:sp>
        <p:nvSpPr>
          <p:cNvPr id="4105" name="Freeform 26" descr="Bred på skrå nedover"/>
          <p:cNvSpPr>
            <a:spLocks/>
          </p:cNvSpPr>
          <p:nvPr/>
        </p:nvSpPr>
        <p:spPr bwMode="auto">
          <a:xfrm>
            <a:off x="4787900" y="361950"/>
            <a:ext cx="2460625" cy="2884488"/>
          </a:xfrm>
          <a:custGeom>
            <a:avLst/>
            <a:gdLst>
              <a:gd name="T0" fmla="*/ 0 w 1550"/>
              <a:gd name="T1" fmla="*/ 1817 h 1817"/>
              <a:gd name="T2" fmla="*/ 1550 w 1550"/>
              <a:gd name="T3" fmla="*/ 1002 h 1817"/>
              <a:gd name="T4" fmla="*/ 1328 w 1550"/>
              <a:gd name="T5" fmla="*/ 0 h 1817"/>
              <a:gd name="T6" fmla="*/ 726 w 1550"/>
              <a:gd name="T7" fmla="*/ 3 h 1817"/>
              <a:gd name="T8" fmla="*/ 590 w 1550"/>
              <a:gd name="T9" fmla="*/ 638 h 1817"/>
              <a:gd name="T10" fmla="*/ 227 w 1550"/>
              <a:gd name="T11" fmla="*/ 547 h 1817"/>
              <a:gd name="T12" fmla="*/ 0 w 1550"/>
              <a:gd name="T13" fmla="*/ 1817 h 181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550"/>
              <a:gd name="T22" fmla="*/ 0 h 1817"/>
              <a:gd name="T23" fmla="*/ 1550 w 1550"/>
              <a:gd name="T24" fmla="*/ 1817 h 181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550" h="1817">
                <a:moveTo>
                  <a:pt x="0" y="1817"/>
                </a:moveTo>
                <a:lnTo>
                  <a:pt x="1550" y="1002"/>
                </a:lnTo>
                <a:lnTo>
                  <a:pt x="1328" y="0"/>
                </a:lnTo>
                <a:lnTo>
                  <a:pt x="726" y="3"/>
                </a:lnTo>
                <a:lnTo>
                  <a:pt x="590" y="638"/>
                </a:lnTo>
                <a:lnTo>
                  <a:pt x="227" y="547"/>
                </a:lnTo>
                <a:lnTo>
                  <a:pt x="0" y="1817"/>
                </a:lnTo>
                <a:close/>
              </a:path>
            </a:pathLst>
          </a:custGeom>
          <a:pattFill prst="wdDnDiag">
            <a:fgClr>
              <a:schemeClr val="bg2">
                <a:alpha val="20000"/>
              </a:schemeClr>
            </a:fgClr>
            <a:bgClr>
              <a:schemeClr val="bg1">
                <a:alpha val="20000"/>
              </a:schemeClr>
            </a:bgClr>
          </a:pattFill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nb-NO"/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LYF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33375"/>
            <a:ext cx="7704137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>
          <a:xfrm>
            <a:off x="1219200" y="5084763"/>
            <a:ext cx="1481138" cy="685800"/>
          </a:xfrm>
        </p:spPr>
        <p:txBody>
          <a:bodyPr/>
          <a:lstStyle/>
          <a:p>
            <a:pPr eaLnBrk="1" hangingPunct="1"/>
            <a:r>
              <a:rPr lang="nb-NO" sz="3200" smtClean="0">
                <a:solidFill>
                  <a:schemeClr val="bg1"/>
                </a:solidFill>
                <a:cs typeface="Arial" charset="0"/>
              </a:rPr>
              <a:t>– </a:t>
            </a:r>
            <a:r>
              <a:rPr lang="nb-NO" sz="3200" smtClean="0">
                <a:solidFill>
                  <a:schemeClr val="bg1"/>
                </a:solidFill>
              </a:rPr>
              <a:t>3,5 s</a:t>
            </a:r>
          </a:p>
        </p:txBody>
      </p:sp>
      <p:grpSp>
        <p:nvGrpSpPr>
          <p:cNvPr id="5124" name="Group 26"/>
          <p:cNvGrpSpPr>
            <a:grpSpLocks/>
          </p:cNvGrpSpPr>
          <p:nvPr/>
        </p:nvGrpSpPr>
        <p:grpSpPr bwMode="auto">
          <a:xfrm>
            <a:off x="4857750" y="2185988"/>
            <a:ext cx="1168400" cy="757237"/>
            <a:chOff x="3060" y="1377"/>
            <a:chExt cx="736" cy="477"/>
          </a:xfrm>
        </p:grpSpPr>
        <p:sp>
          <p:nvSpPr>
            <p:cNvPr id="5137" name="Rectangle 7"/>
            <p:cNvSpPr>
              <a:spLocks noChangeArrowheads="1"/>
            </p:cNvSpPr>
            <p:nvPr/>
          </p:nvSpPr>
          <p:spPr bwMode="auto">
            <a:xfrm rot="607324">
              <a:off x="3701" y="1377"/>
              <a:ext cx="95" cy="311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r>
                <a:rPr lang="nb-NO" sz="1000">
                  <a:solidFill>
                    <a:schemeClr val="bg1"/>
                  </a:solidFill>
                </a:rPr>
                <a:t>16</a:t>
              </a:r>
            </a:p>
          </p:txBody>
        </p:sp>
        <p:sp>
          <p:nvSpPr>
            <p:cNvPr id="5138" name="AutoShape 8"/>
            <p:cNvSpPr>
              <a:spLocks noChangeArrowheads="1"/>
            </p:cNvSpPr>
            <p:nvPr/>
          </p:nvSpPr>
          <p:spPr bwMode="auto">
            <a:xfrm rot="-10192674">
              <a:off x="3680" y="1615"/>
              <a:ext cx="91" cy="68"/>
            </a:xfrm>
            <a:prstGeom prst="triangle">
              <a:avLst>
                <a:gd name="adj" fmla="val 50000"/>
              </a:avLst>
            </a:prstGeom>
            <a:solidFill>
              <a:srgbClr val="008000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nb-NO"/>
            </a:p>
          </p:txBody>
        </p:sp>
        <p:sp>
          <p:nvSpPr>
            <p:cNvPr id="5139" name="Freeform 9"/>
            <p:cNvSpPr>
              <a:spLocks/>
            </p:cNvSpPr>
            <p:nvPr/>
          </p:nvSpPr>
          <p:spPr bwMode="auto">
            <a:xfrm>
              <a:off x="3060" y="1626"/>
              <a:ext cx="708" cy="228"/>
            </a:xfrm>
            <a:custGeom>
              <a:avLst/>
              <a:gdLst>
                <a:gd name="T0" fmla="*/ 708 w 708"/>
                <a:gd name="T1" fmla="*/ 0 h 228"/>
                <a:gd name="T2" fmla="*/ 0 w 708"/>
                <a:gd name="T3" fmla="*/ 228 h 228"/>
                <a:gd name="T4" fmla="*/ 18 w 708"/>
                <a:gd name="T5" fmla="*/ 156 h 228"/>
                <a:gd name="T6" fmla="*/ 708 w 708"/>
                <a:gd name="T7" fmla="*/ 0 h 2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08"/>
                <a:gd name="T13" fmla="*/ 0 h 228"/>
                <a:gd name="T14" fmla="*/ 708 w 708"/>
                <a:gd name="T15" fmla="*/ 228 h 2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08" h="228">
                  <a:moveTo>
                    <a:pt x="708" y="0"/>
                  </a:moveTo>
                  <a:lnTo>
                    <a:pt x="0" y="228"/>
                  </a:lnTo>
                  <a:lnTo>
                    <a:pt x="18" y="156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996633">
                <a:alpha val="20000"/>
              </a:srgbClr>
            </a:solidFill>
            <a:ln w="9525">
              <a:solidFill>
                <a:srgbClr val="996633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</p:grpSp>
      <p:grpSp>
        <p:nvGrpSpPr>
          <p:cNvPr id="5125" name="Group 10"/>
          <p:cNvGrpSpPr>
            <a:grpSpLocks/>
          </p:cNvGrpSpPr>
          <p:nvPr/>
        </p:nvGrpSpPr>
        <p:grpSpPr bwMode="auto">
          <a:xfrm>
            <a:off x="936625" y="1758950"/>
            <a:ext cx="6778625" cy="2755900"/>
            <a:chOff x="590" y="1108"/>
            <a:chExt cx="4270" cy="1736"/>
          </a:xfrm>
        </p:grpSpPr>
        <p:sp>
          <p:nvSpPr>
            <p:cNvPr id="5128" name="Freeform 11"/>
            <p:cNvSpPr>
              <a:spLocks/>
            </p:cNvSpPr>
            <p:nvPr/>
          </p:nvSpPr>
          <p:spPr bwMode="auto">
            <a:xfrm>
              <a:off x="1856" y="1604"/>
              <a:ext cx="3004" cy="1176"/>
            </a:xfrm>
            <a:custGeom>
              <a:avLst/>
              <a:gdLst>
                <a:gd name="T0" fmla="*/ 0 w 3004"/>
                <a:gd name="T1" fmla="*/ 1176 h 1176"/>
                <a:gd name="T2" fmla="*/ 2652 w 3004"/>
                <a:gd name="T3" fmla="*/ 0 h 1176"/>
                <a:gd name="T4" fmla="*/ 3004 w 3004"/>
                <a:gd name="T5" fmla="*/ 64 h 1176"/>
                <a:gd name="T6" fmla="*/ 0 w 3004"/>
                <a:gd name="T7" fmla="*/ 1176 h 117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004"/>
                <a:gd name="T13" fmla="*/ 0 h 1176"/>
                <a:gd name="T14" fmla="*/ 3004 w 3004"/>
                <a:gd name="T15" fmla="*/ 1176 h 117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004" h="1176">
                  <a:moveTo>
                    <a:pt x="0" y="1176"/>
                  </a:moveTo>
                  <a:lnTo>
                    <a:pt x="2652" y="0"/>
                  </a:lnTo>
                  <a:lnTo>
                    <a:pt x="3004" y="64"/>
                  </a:lnTo>
                  <a:lnTo>
                    <a:pt x="0" y="1176"/>
                  </a:lnTo>
                  <a:close/>
                </a:path>
              </a:pathLst>
            </a:custGeom>
            <a:solidFill>
              <a:srgbClr val="CCFFCC">
                <a:alpha val="30196"/>
              </a:srgbClr>
            </a:solidFill>
            <a:ln w="9525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5129" name="Line 12"/>
            <p:cNvSpPr>
              <a:spLocks noChangeShapeType="1"/>
            </p:cNvSpPr>
            <p:nvPr/>
          </p:nvSpPr>
          <p:spPr bwMode="auto">
            <a:xfrm rot="19500000" flipV="1">
              <a:off x="1867" y="2492"/>
              <a:ext cx="860" cy="0"/>
            </a:xfrm>
            <a:prstGeom prst="line">
              <a:avLst/>
            </a:prstGeom>
            <a:noFill/>
            <a:ln w="9525">
              <a:solidFill>
                <a:srgbClr val="FF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5130" name="Line 13"/>
            <p:cNvSpPr>
              <a:spLocks noChangeShapeType="1"/>
            </p:cNvSpPr>
            <p:nvPr/>
          </p:nvSpPr>
          <p:spPr bwMode="auto">
            <a:xfrm rot="19860000" flipV="1">
              <a:off x="1895" y="2538"/>
              <a:ext cx="830" cy="7"/>
            </a:xfrm>
            <a:prstGeom prst="line">
              <a:avLst/>
            </a:prstGeom>
            <a:noFill/>
            <a:ln w="9525">
              <a:solidFill>
                <a:srgbClr val="FF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5131" name="Freeform 14"/>
            <p:cNvSpPr>
              <a:spLocks/>
            </p:cNvSpPr>
            <p:nvPr/>
          </p:nvSpPr>
          <p:spPr bwMode="auto">
            <a:xfrm>
              <a:off x="1878" y="2024"/>
              <a:ext cx="672" cy="784"/>
            </a:xfrm>
            <a:custGeom>
              <a:avLst/>
              <a:gdLst>
                <a:gd name="T0" fmla="*/ 0 w 672"/>
                <a:gd name="T1" fmla="*/ 784 h 784"/>
                <a:gd name="T2" fmla="*/ 458 w 672"/>
                <a:gd name="T3" fmla="*/ 0 h 784"/>
                <a:gd name="T4" fmla="*/ 672 w 672"/>
                <a:gd name="T5" fmla="*/ 40 h 784"/>
                <a:gd name="T6" fmla="*/ 0 w 672"/>
                <a:gd name="T7" fmla="*/ 784 h 78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72"/>
                <a:gd name="T13" fmla="*/ 0 h 784"/>
                <a:gd name="T14" fmla="*/ 672 w 672"/>
                <a:gd name="T15" fmla="*/ 784 h 78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72" h="784">
                  <a:moveTo>
                    <a:pt x="0" y="784"/>
                  </a:moveTo>
                  <a:lnTo>
                    <a:pt x="458" y="0"/>
                  </a:lnTo>
                  <a:lnTo>
                    <a:pt x="672" y="40"/>
                  </a:lnTo>
                  <a:lnTo>
                    <a:pt x="0" y="784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 w="95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5132" name="Freeform 15"/>
            <p:cNvSpPr>
              <a:spLocks/>
            </p:cNvSpPr>
            <p:nvPr/>
          </p:nvSpPr>
          <p:spPr bwMode="auto">
            <a:xfrm>
              <a:off x="2636" y="1108"/>
              <a:ext cx="1884" cy="1232"/>
            </a:xfrm>
            <a:custGeom>
              <a:avLst/>
              <a:gdLst>
                <a:gd name="T0" fmla="*/ 0 w 1884"/>
                <a:gd name="T1" fmla="*/ 1144 h 1232"/>
                <a:gd name="T2" fmla="*/ 328 w 1884"/>
                <a:gd name="T3" fmla="*/ 924 h 1232"/>
                <a:gd name="T4" fmla="*/ 408 w 1884"/>
                <a:gd name="T5" fmla="*/ 944 h 1232"/>
                <a:gd name="T6" fmla="*/ 1872 w 1884"/>
                <a:gd name="T7" fmla="*/ 0 h 1232"/>
                <a:gd name="T8" fmla="*/ 1884 w 1884"/>
                <a:gd name="T9" fmla="*/ 216 h 1232"/>
                <a:gd name="T10" fmla="*/ 52 w 1884"/>
                <a:gd name="T11" fmla="*/ 1232 h 1232"/>
                <a:gd name="T12" fmla="*/ 0 w 1884"/>
                <a:gd name="T13" fmla="*/ 1144 h 12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84"/>
                <a:gd name="T22" fmla="*/ 0 h 1232"/>
                <a:gd name="T23" fmla="*/ 1884 w 1884"/>
                <a:gd name="T24" fmla="*/ 1232 h 12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84" h="1232">
                  <a:moveTo>
                    <a:pt x="0" y="1144"/>
                  </a:moveTo>
                  <a:lnTo>
                    <a:pt x="328" y="924"/>
                  </a:lnTo>
                  <a:lnTo>
                    <a:pt x="408" y="944"/>
                  </a:lnTo>
                  <a:lnTo>
                    <a:pt x="1872" y="0"/>
                  </a:lnTo>
                  <a:lnTo>
                    <a:pt x="1884" y="216"/>
                  </a:lnTo>
                  <a:lnTo>
                    <a:pt x="52" y="1232"/>
                  </a:lnTo>
                  <a:lnTo>
                    <a:pt x="0" y="1144"/>
                  </a:lnTo>
                  <a:close/>
                </a:path>
              </a:pathLst>
            </a:custGeom>
            <a:solidFill>
              <a:srgbClr val="FF6600">
                <a:alpha val="20000"/>
              </a:srgbClr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grpSp>
          <p:nvGrpSpPr>
            <p:cNvPr id="5133" name="Group 16"/>
            <p:cNvGrpSpPr>
              <a:grpSpLocks/>
            </p:cNvGrpSpPr>
            <p:nvPr/>
          </p:nvGrpSpPr>
          <p:grpSpPr bwMode="auto">
            <a:xfrm>
              <a:off x="590" y="2704"/>
              <a:ext cx="1428" cy="140"/>
              <a:chOff x="590" y="2704"/>
              <a:chExt cx="1428" cy="140"/>
            </a:xfrm>
          </p:grpSpPr>
          <p:sp>
            <p:nvSpPr>
              <p:cNvPr id="5134" name="Line 17"/>
              <p:cNvSpPr>
                <a:spLocks noChangeShapeType="1"/>
              </p:cNvSpPr>
              <p:nvPr/>
            </p:nvSpPr>
            <p:spPr bwMode="auto">
              <a:xfrm rot="-120000">
                <a:off x="1916" y="2731"/>
                <a:ext cx="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nb-NO"/>
              </a:p>
            </p:txBody>
          </p:sp>
          <p:sp>
            <p:nvSpPr>
              <p:cNvPr id="5135" name="Rectangle 18"/>
              <p:cNvSpPr>
                <a:spLocks noChangeArrowheads="1"/>
              </p:cNvSpPr>
              <p:nvPr/>
            </p:nvSpPr>
            <p:spPr bwMode="auto">
              <a:xfrm rot="-120000">
                <a:off x="590" y="2722"/>
                <a:ext cx="1428" cy="122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nb-NO" sz="1000"/>
                  <a:t>29 km/t  </a:t>
                </a:r>
                <a:r>
                  <a:rPr lang="nb-NO" sz="1000">
                    <a:cs typeface="Arial" charset="0"/>
                  </a:rPr>
                  <a:t>–</a:t>
                </a:r>
                <a:r>
                  <a:rPr lang="nb-NO" sz="1000"/>
                  <a:t> +100 %</a:t>
                </a:r>
              </a:p>
            </p:txBody>
          </p:sp>
          <p:sp>
            <p:nvSpPr>
              <p:cNvPr id="5136" name="AutoShape 19"/>
              <p:cNvSpPr>
                <a:spLocks noChangeArrowheads="1"/>
              </p:cNvSpPr>
              <p:nvPr/>
            </p:nvSpPr>
            <p:spPr bwMode="auto">
              <a:xfrm rot="5280000">
                <a:off x="1911" y="2715"/>
                <a:ext cx="113" cy="91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nb-NO"/>
              </a:p>
            </p:txBody>
          </p:sp>
        </p:grpSp>
      </p:grpSp>
      <p:sp>
        <p:nvSpPr>
          <p:cNvPr id="5126" name="Rectangle 20"/>
          <p:cNvSpPr>
            <a:spLocks noChangeArrowheads="1"/>
          </p:cNvSpPr>
          <p:nvPr/>
        </p:nvSpPr>
        <p:spPr bwMode="auto">
          <a:xfrm rot="-180000">
            <a:off x="1890713" y="3730625"/>
            <a:ext cx="900112" cy="184150"/>
          </a:xfrm>
          <a:prstGeom prst="rect">
            <a:avLst/>
          </a:prstGeom>
          <a:solidFill>
            <a:srgbClr val="80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b-NO" sz="1000">
                <a:solidFill>
                  <a:schemeClr val="bg1"/>
                </a:solidFill>
              </a:rPr>
              <a:t>Parkert buss</a:t>
            </a:r>
          </a:p>
        </p:txBody>
      </p:sp>
      <p:sp>
        <p:nvSpPr>
          <p:cNvPr id="5127" name="Freeform 34" descr="Bred på skrå nedover"/>
          <p:cNvSpPr>
            <a:spLocks/>
          </p:cNvSpPr>
          <p:nvPr/>
        </p:nvSpPr>
        <p:spPr bwMode="auto">
          <a:xfrm>
            <a:off x="4762500" y="403225"/>
            <a:ext cx="2409825" cy="2881313"/>
          </a:xfrm>
          <a:custGeom>
            <a:avLst/>
            <a:gdLst>
              <a:gd name="T0" fmla="*/ 0 w 1518"/>
              <a:gd name="T1" fmla="*/ 1815 h 1815"/>
              <a:gd name="T2" fmla="*/ 1518 w 1518"/>
              <a:gd name="T3" fmla="*/ 843 h 1815"/>
              <a:gd name="T4" fmla="*/ 1377 w 1518"/>
              <a:gd name="T5" fmla="*/ 0 h 1815"/>
              <a:gd name="T6" fmla="*/ 560 w 1518"/>
              <a:gd name="T7" fmla="*/ 0 h 1815"/>
              <a:gd name="T8" fmla="*/ 438 w 1518"/>
              <a:gd name="T9" fmla="*/ 555 h 1815"/>
              <a:gd name="T10" fmla="*/ 243 w 1518"/>
              <a:gd name="T11" fmla="*/ 544 h 1815"/>
              <a:gd name="T12" fmla="*/ 0 w 1518"/>
              <a:gd name="T13" fmla="*/ 1815 h 181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518"/>
              <a:gd name="T22" fmla="*/ 0 h 1815"/>
              <a:gd name="T23" fmla="*/ 1518 w 1518"/>
              <a:gd name="T24" fmla="*/ 1815 h 181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518" h="1815">
                <a:moveTo>
                  <a:pt x="0" y="1815"/>
                </a:moveTo>
                <a:lnTo>
                  <a:pt x="1518" y="843"/>
                </a:lnTo>
                <a:lnTo>
                  <a:pt x="1377" y="0"/>
                </a:lnTo>
                <a:lnTo>
                  <a:pt x="560" y="0"/>
                </a:lnTo>
                <a:lnTo>
                  <a:pt x="438" y="555"/>
                </a:lnTo>
                <a:lnTo>
                  <a:pt x="243" y="544"/>
                </a:lnTo>
                <a:lnTo>
                  <a:pt x="0" y="1815"/>
                </a:lnTo>
                <a:close/>
              </a:path>
            </a:pathLst>
          </a:custGeom>
          <a:pattFill prst="wdDnDiag">
            <a:fgClr>
              <a:schemeClr val="bg2">
                <a:alpha val="20000"/>
              </a:schemeClr>
            </a:fgClr>
            <a:bgClr>
              <a:schemeClr val="bg1">
                <a:alpha val="20000"/>
              </a:schemeClr>
            </a:bgClr>
          </a:pattFill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nb-NO"/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LYF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33375"/>
            <a:ext cx="7704137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>
          <a:xfrm>
            <a:off x="1219200" y="5084763"/>
            <a:ext cx="1481138" cy="685800"/>
          </a:xfrm>
        </p:spPr>
        <p:txBody>
          <a:bodyPr/>
          <a:lstStyle/>
          <a:p>
            <a:pPr eaLnBrk="1" hangingPunct="1"/>
            <a:r>
              <a:rPr lang="nb-NO" sz="3200" smtClean="0">
                <a:solidFill>
                  <a:schemeClr val="bg1"/>
                </a:solidFill>
                <a:cs typeface="Arial" charset="0"/>
              </a:rPr>
              <a:t>– </a:t>
            </a:r>
            <a:r>
              <a:rPr lang="nb-NO" sz="3200" smtClean="0">
                <a:solidFill>
                  <a:schemeClr val="bg1"/>
                </a:solidFill>
              </a:rPr>
              <a:t>2,5 s</a:t>
            </a:r>
          </a:p>
        </p:txBody>
      </p:sp>
      <p:grpSp>
        <p:nvGrpSpPr>
          <p:cNvPr id="6148" name="Group 35"/>
          <p:cNvGrpSpPr>
            <a:grpSpLocks/>
          </p:cNvGrpSpPr>
          <p:nvPr/>
        </p:nvGrpSpPr>
        <p:grpSpPr bwMode="auto">
          <a:xfrm>
            <a:off x="4810125" y="2571750"/>
            <a:ext cx="1111250" cy="1274763"/>
            <a:chOff x="3030" y="1620"/>
            <a:chExt cx="700" cy="803"/>
          </a:xfrm>
        </p:grpSpPr>
        <p:sp>
          <p:nvSpPr>
            <p:cNvPr id="6161" name="Freeform 25"/>
            <p:cNvSpPr>
              <a:spLocks/>
            </p:cNvSpPr>
            <p:nvPr/>
          </p:nvSpPr>
          <p:spPr bwMode="auto">
            <a:xfrm>
              <a:off x="3502" y="1920"/>
              <a:ext cx="211" cy="503"/>
            </a:xfrm>
            <a:custGeom>
              <a:avLst/>
              <a:gdLst>
                <a:gd name="T0" fmla="*/ 98 w 211"/>
                <a:gd name="T1" fmla="*/ 38 h 503"/>
                <a:gd name="T2" fmla="*/ 13 w 211"/>
                <a:gd name="T3" fmla="*/ 278 h 503"/>
                <a:gd name="T4" fmla="*/ 20 w 211"/>
                <a:gd name="T5" fmla="*/ 414 h 503"/>
                <a:gd name="T6" fmla="*/ 62 w 211"/>
                <a:gd name="T7" fmla="*/ 492 h 503"/>
                <a:gd name="T8" fmla="*/ 146 w 211"/>
                <a:gd name="T9" fmla="*/ 480 h 503"/>
                <a:gd name="T10" fmla="*/ 182 w 211"/>
                <a:gd name="T11" fmla="*/ 404 h 503"/>
                <a:gd name="T12" fmla="*/ 200 w 211"/>
                <a:gd name="T13" fmla="*/ 284 h 503"/>
                <a:gd name="T14" fmla="*/ 194 w 211"/>
                <a:gd name="T15" fmla="*/ 51 h 503"/>
                <a:gd name="T16" fmla="*/ 98 w 211"/>
                <a:gd name="T17" fmla="*/ 38 h 50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1"/>
                <a:gd name="T28" fmla="*/ 0 h 503"/>
                <a:gd name="T29" fmla="*/ 211 w 211"/>
                <a:gd name="T30" fmla="*/ 503 h 50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1" h="503">
                  <a:moveTo>
                    <a:pt x="98" y="38"/>
                  </a:moveTo>
                  <a:cubicBezTo>
                    <a:pt x="68" y="76"/>
                    <a:pt x="26" y="215"/>
                    <a:pt x="13" y="278"/>
                  </a:cubicBezTo>
                  <a:cubicBezTo>
                    <a:pt x="0" y="341"/>
                    <a:pt x="12" y="378"/>
                    <a:pt x="20" y="414"/>
                  </a:cubicBezTo>
                  <a:cubicBezTo>
                    <a:pt x="28" y="450"/>
                    <a:pt x="41" y="481"/>
                    <a:pt x="62" y="492"/>
                  </a:cubicBezTo>
                  <a:cubicBezTo>
                    <a:pt x="83" y="503"/>
                    <a:pt x="126" y="495"/>
                    <a:pt x="146" y="480"/>
                  </a:cubicBezTo>
                  <a:cubicBezTo>
                    <a:pt x="166" y="465"/>
                    <a:pt x="173" y="437"/>
                    <a:pt x="182" y="404"/>
                  </a:cubicBezTo>
                  <a:cubicBezTo>
                    <a:pt x="191" y="371"/>
                    <a:pt x="198" y="343"/>
                    <a:pt x="200" y="284"/>
                  </a:cubicBezTo>
                  <a:cubicBezTo>
                    <a:pt x="202" y="225"/>
                    <a:pt x="211" y="92"/>
                    <a:pt x="194" y="51"/>
                  </a:cubicBezTo>
                  <a:cubicBezTo>
                    <a:pt x="177" y="10"/>
                    <a:pt x="128" y="0"/>
                    <a:pt x="98" y="38"/>
                  </a:cubicBezTo>
                  <a:close/>
                </a:path>
              </a:pathLst>
            </a:custGeom>
            <a:solidFill>
              <a:srgbClr val="FFFF00">
                <a:alpha val="10196"/>
              </a:srgbClr>
            </a:solidFill>
            <a:ln w="9525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6162" name="Freeform 6"/>
            <p:cNvSpPr>
              <a:spLocks/>
            </p:cNvSpPr>
            <p:nvPr/>
          </p:nvSpPr>
          <p:spPr bwMode="auto">
            <a:xfrm>
              <a:off x="3030" y="1872"/>
              <a:ext cx="648" cy="236"/>
            </a:xfrm>
            <a:custGeom>
              <a:avLst/>
              <a:gdLst>
                <a:gd name="T0" fmla="*/ 642 w 648"/>
                <a:gd name="T1" fmla="*/ 0 h 236"/>
                <a:gd name="T2" fmla="*/ 6 w 648"/>
                <a:gd name="T3" fmla="*/ 154 h 236"/>
                <a:gd name="T4" fmla="*/ 0 w 648"/>
                <a:gd name="T5" fmla="*/ 236 h 236"/>
                <a:gd name="T6" fmla="*/ 648 w 648"/>
                <a:gd name="T7" fmla="*/ 6 h 23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8"/>
                <a:gd name="T13" fmla="*/ 0 h 236"/>
                <a:gd name="T14" fmla="*/ 648 w 648"/>
                <a:gd name="T15" fmla="*/ 236 h 2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8" h="236">
                  <a:moveTo>
                    <a:pt x="642" y="0"/>
                  </a:moveTo>
                  <a:lnTo>
                    <a:pt x="6" y="154"/>
                  </a:lnTo>
                  <a:lnTo>
                    <a:pt x="0" y="236"/>
                  </a:lnTo>
                  <a:lnTo>
                    <a:pt x="648" y="6"/>
                  </a:lnTo>
                </a:path>
              </a:pathLst>
            </a:custGeom>
            <a:solidFill>
              <a:srgbClr val="996633">
                <a:alpha val="20000"/>
              </a:srgbClr>
            </a:solidFill>
            <a:ln w="9525">
              <a:solidFill>
                <a:srgbClr val="996633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grpSp>
          <p:nvGrpSpPr>
            <p:cNvPr id="6163" name="Group 7"/>
            <p:cNvGrpSpPr>
              <a:grpSpLocks/>
            </p:cNvGrpSpPr>
            <p:nvPr/>
          </p:nvGrpSpPr>
          <p:grpSpPr bwMode="auto">
            <a:xfrm rot="120000">
              <a:off x="3620" y="1620"/>
              <a:ext cx="110" cy="311"/>
              <a:chOff x="3640" y="1589"/>
              <a:chExt cx="110" cy="311"/>
            </a:xfrm>
          </p:grpSpPr>
          <p:sp>
            <p:nvSpPr>
              <p:cNvPr id="6164" name="Rectangle 8"/>
              <p:cNvSpPr>
                <a:spLocks noChangeArrowheads="1"/>
              </p:cNvSpPr>
              <p:nvPr/>
            </p:nvSpPr>
            <p:spPr bwMode="auto">
              <a:xfrm rot="420000">
                <a:off x="3655" y="1589"/>
                <a:ext cx="95" cy="31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eaVert" wrap="none" anchor="ctr"/>
              <a:lstStyle/>
              <a:p>
                <a:pPr algn="ctr"/>
                <a:r>
                  <a:rPr lang="nb-NO" sz="1000">
                    <a:solidFill>
                      <a:schemeClr val="bg1"/>
                    </a:solidFill>
                  </a:rPr>
                  <a:t>19</a:t>
                </a:r>
              </a:p>
            </p:txBody>
          </p:sp>
          <p:sp>
            <p:nvSpPr>
              <p:cNvPr id="6165" name="AutoShape 9"/>
              <p:cNvSpPr>
                <a:spLocks noChangeArrowheads="1"/>
              </p:cNvSpPr>
              <p:nvPr/>
            </p:nvSpPr>
            <p:spPr bwMode="auto">
              <a:xfrm rot="-10380000">
                <a:off x="3640" y="1828"/>
                <a:ext cx="91" cy="68"/>
              </a:xfrm>
              <a:prstGeom prst="triangle">
                <a:avLst>
                  <a:gd name="adj" fmla="val 50000"/>
                </a:avLst>
              </a:prstGeom>
              <a:solidFill>
                <a:srgbClr val="008000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rot="10800000" wrap="none" anchor="ctr"/>
              <a:lstStyle/>
              <a:p>
                <a:pPr algn="ctr"/>
                <a:endParaRPr lang="nb-NO"/>
              </a:p>
            </p:txBody>
          </p:sp>
        </p:grpSp>
      </p:grpSp>
      <p:grpSp>
        <p:nvGrpSpPr>
          <p:cNvPr id="6149" name="Group 11"/>
          <p:cNvGrpSpPr>
            <a:grpSpLocks/>
          </p:cNvGrpSpPr>
          <p:nvPr/>
        </p:nvGrpSpPr>
        <p:grpSpPr bwMode="auto">
          <a:xfrm>
            <a:off x="1296988" y="1876425"/>
            <a:ext cx="6465887" cy="2614613"/>
            <a:chOff x="817" y="1182"/>
            <a:chExt cx="4073" cy="1647"/>
          </a:xfrm>
        </p:grpSpPr>
        <p:sp>
          <p:nvSpPr>
            <p:cNvPr id="6152" name="Freeform 12"/>
            <p:cNvSpPr>
              <a:spLocks/>
            </p:cNvSpPr>
            <p:nvPr/>
          </p:nvSpPr>
          <p:spPr bwMode="auto">
            <a:xfrm>
              <a:off x="2190" y="1572"/>
              <a:ext cx="2700" cy="1194"/>
            </a:xfrm>
            <a:custGeom>
              <a:avLst/>
              <a:gdLst>
                <a:gd name="T0" fmla="*/ 0 w 2700"/>
                <a:gd name="T1" fmla="*/ 1194 h 1194"/>
                <a:gd name="T2" fmla="*/ 2700 w 2700"/>
                <a:gd name="T3" fmla="*/ 0 h 1194"/>
                <a:gd name="T4" fmla="*/ 2688 w 2700"/>
                <a:gd name="T5" fmla="*/ 204 h 1194"/>
                <a:gd name="T6" fmla="*/ 0 w 2700"/>
                <a:gd name="T7" fmla="*/ 1194 h 119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00"/>
                <a:gd name="T13" fmla="*/ 0 h 1194"/>
                <a:gd name="T14" fmla="*/ 2700 w 2700"/>
                <a:gd name="T15" fmla="*/ 1194 h 119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00" h="1194">
                  <a:moveTo>
                    <a:pt x="0" y="1194"/>
                  </a:moveTo>
                  <a:lnTo>
                    <a:pt x="2700" y="0"/>
                  </a:lnTo>
                  <a:lnTo>
                    <a:pt x="2688" y="204"/>
                  </a:lnTo>
                  <a:lnTo>
                    <a:pt x="0" y="1194"/>
                  </a:lnTo>
                  <a:close/>
                </a:path>
              </a:pathLst>
            </a:custGeom>
            <a:solidFill>
              <a:srgbClr val="CCFFCC">
                <a:alpha val="30196"/>
              </a:srgbClr>
            </a:solidFill>
            <a:ln w="9525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6153" name="Line 13"/>
            <p:cNvSpPr>
              <a:spLocks noChangeShapeType="1"/>
            </p:cNvSpPr>
            <p:nvPr/>
          </p:nvSpPr>
          <p:spPr bwMode="auto">
            <a:xfrm rot="19500000" flipV="1">
              <a:off x="2226" y="2470"/>
              <a:ext cx="860" cy="0"/>
            </a:xfrm>
            <a:prstGeom prst="line">
              <a:avLst/>
            </a:prstGeom>
            <a:noFill/>
            <a:ln w="9525">
              <a:solidFill>
                <a:srgbClr val="FF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6154" name="Line 14"/>
            <p:cNvSpPr>
              <a:spLocks noChangeShapeType="1"/>
            </p:cNvSpPr>
            <p:nvPr/>
          </p:nvSpPr>
          <p:spPr bwMode="auto">
            <a:xfrm rot="19860000" flipV="1">
              <a:off x="2254" y="2516"/>
              <a:ext cx="830" cy="7"/>
            </a:xfrm>
            <a:prstGeom prst="line">
              <a:avLst/>
            </a:prstGeom>
            <a:noFill/>
            <a:ln w="9525">
              <a:solidFill>
                <a:srgbClr val="FF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6155" name="Freeform 15"/>
            <p:cNvSpPr>
              <a:spLocks/>
            </p:cNvSpPr>
            <p:nvPr/>
          </p:nvSpPr>
          <p:spPr bwMode="auto">
            <a:xfrm>
              <a:off x="2994" y="1182"/>
              <a:ext cx="1500" cy="1134"/>
            </a:xfrm>
            <a:custGeom>
              <a:avLst/>
              <a:gdLst>
                <a:gd name="T0" fmla="*/ 0 w 1500"/>
                <a:gd name="T1" fmla="*/ 1062 h 1134"/>
                <a:gd name="T2" fmla="*/ 1500 w 1500"/>
                <a:gd name="T3" fmla="*/ 0 h 1134"/>
                <a:gd name="T4" fmla="*/ 1474 w 1500"/>
                <a:gd name="T5" fmla="*/ 343 h 1134"/>
                <a:gd name="T6" fmla="*/ 48 w 1500"/>
                <a:gd name="T7" fmla="*/ 1134 h 1134"/>
                <a:gd name="T8" fmla="*/ 0 w 1500"/>
                <a:gd name="T9" fmla="*/ 1062 h 11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00"/>
                <a:gd name="T16" fmla="*/ 0 h 1134"/>
                <a:gd name="T17" fmla="*/ 1500 w 1500"/>
                <a:gd name="T18" fmla="*/ 1134 h 11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00" h="1134">
                  <a:moveTo>
                    <a:pt x="0" y="1062"/>
                  </a:moveTo>
                  <a:lnTo>
                    <a:pt x="1500" y="0"/>
                  </a:lnTo>
                  <a:lnTo>
                    <a:pt x="1474" y="343"/>
                  </a:lnTo>
                  <a:lnTo>
                    <a:pt x="48" y="1134"/>
                  </a:lnTo>
                  <a:lnTo>
                    <a:pt x="0" y="1062"/>
                  </a:lnTo>
                  <a:close/>
                </a:path>
              </a:pathLst>
            </a:custGeom>
            <a:solidFill>
              <a:srgbClr val="FF6600">
                <a:alpha val="20000"/>
              </a:srgbClr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6156" name="Freeform 16"/>
            <p:cNvSpPr>
              <a:spLocks/>
            </p:cNvSpPr>
            <p:nvPr/>
          </p:nvSpPr>
          <p:spPr bwMode="auto">
            <a:xfrm>
              <a:off x="2262" y="2010"/>
              <a:ext cx="660" cy="744"/>
            </a:xfrm>
            <a:custGeom>
              <a:avLst/>
              <a:gdLst>
                <a:gd name="T0" fmla="*/ 0 w 660"/>
                <a:gd name="T1" fmla="*/ 744 h 744"/>
                <a:gd name="T2" fmla="*/ 378 w 660"/>
                <a:gd name="T3" fmla="*/ 78 h 744"/>
                <a:gd name="T4" fmla="*/ 444 w 660"/>
                <a:gd name="T5" fmla="*/ 84 h 744"/>
                <a:gd name="T6" fmla="*/ 498 w 660"/>
                <a:gd name="T7" fmla="*/ 0 h 744"/>
                <a:gd name="T8" fmla="*/ 660 w 660"/>
                <a:gd name="T9" fmla="*/ 30 h 744"/>
                <a:gd name="T10" fmla="*/ 0 w 660"/>
                <a:gd name="T11" fmla="*/ 744 h 7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60"/>
                <a:gd name="T19" fmla="*/ 0 h 744"/>
                <a:gd name="T20" fmla="*/ 660 w 660"/>
                <a:gd name="T21" fmla="*/ 744 h 74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60" h="744">
                  <a:moveTo>
                    <a:pt x="0" y="744"/>
                  </a:moveTo>
                  <a:lnTo>
                    <a:pt x="378" y="78"/>
                  </a:lnTo>
                  <a:lnTo>
                    <a:pt x="444" y="84"/>
                  </a:lnTo>
                  <a:lnTo>
                    <a:pt x="498" y="0"/>
                  </a:lnTo>
                  <a:lnTo>
                    <a:pt x="660" y="30"/>
                  </a:lnTo>
                  <a:lnTo>
                    <a:pt x="0" y="744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 w="95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grpSp>
          <p:nvGrpSpPr>
            <p:cNvPr id="6157" name="Group 17"/>
            <p:cNvGrpSpPr>
              <a:grpSpLocks/>
            </p:cNvGrpSpPr>
            <p:nvPr/>
          </p:nvGrpSpPr>
          <p:grpSpPr bwMode="auto">
            <a:xfrm>
              <a:off x="817" y="2682"/>
              <a:ext cx="1564" cy="147"/>
              <a:chOff x="817" y="2682"/>
              <a:chExt cx="1564" cy="147"/>
            </a:xfrm>
          </p:grpSpPr>
          <p:sp>
            <p:nvSpPr>
              <p:cNvPr id="6158" name="Line 18"/>
              <p:cNvSpPr>
                <a:spLocks noChangeShapeType="1"/>
              </p:cNvSpPr>
              <p:nvPr/>
            </p:nvSpPr>
            <p:spPr bwMode="auto">
              <a:xfrm rot="-120000">
                <a:off x="2275" y="2709"/>
                <a:ext cx="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nb-NO"/>
              </a:p>
            </p:txBody>
          </p:sp>
          <p:sp>
            <p:nvSpPr>
              <p:cNvPr id="6159" name="Rectangle 19"/>
              <p:cNvSpPr>
                <a:spLocks noChangeArrowheads="1"/>
              </p:cNvSpPr>
              <p:nvPr/>
            </p:nvSpPr>
            <p:spPr bwMode="auto">
              <a:xfrm rot="-120000">
                <a:off x="817" y="2707"/>
                <a:ext cx="1564" cy="122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nb-NO" sz="1000"/>
                  <a:t>32 km/t  </a:t>
                </a:r>
                <a:r>
                  <a:rPr lang="nb-NO" sz="1000">
                    <a:cs typeface="Arial" charset="0"/>
                  </a:rPr>
                  <a:t>–</a:t>
                </a:r>
                <a:r>
                  <a:rPr lang="nb-NO" sz="1000"/>
                  <a:t> +100 %</a:t>
                </a:r>
              </a:p>
            </p:txBody>
          </p:sp>
          <p:sp>
            <p:nvSpPr>
              <p:cNvPr id="6160" name="AutoShape 20"/>
              <p:cNvSpPr>
                <a:spLocks noChangeArrowheads="1"/>
              </p:cNvSpPr>
              <p:nvPr/>
            </p:nvSpPr>
            <p:spPr bwMode="auto">
              <a:xfrm rot="5280000">
                <a:off x="2270" y="2693"/>
                <a:ext cx="113" cy="91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nb-NO"/>
              </a:p>
            </p:txBody>
          </p:sp>
        </p:grpSp>
      </p:grpSp>
      <p:sp>
        <p:nvSpPr>
          <p:cNvPr id="6150" name="Rectangle 21"/>
          <p:cNvSpPr>
            <a:spLocks noChangeArrowheads="1"/>
          </p:cNvSpPr>
          <p:nvPr/>
        </p:nvSpPr>
        <p:spPr bwMode="auto">
          <a:xfrm rot="-180000">
            <a:off x="1890713" y="3725863"/>
            <a:ext cx="900112" cy="184150"/>
          </a:xfrm>
          <a:prstGeom prst="rect">
            <a:avLst/>
          </a:prstGeom>
          <a:solidFill>
            <a:srgbClr val="80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b-NO" sz="1000">
                <a:solidFill>
                  <a:schemeClr val="bg1"/>
                </a:solidFill>
              </a:rPr>
              <a:t>Parkert buss</a:t>
            </a:r>
          </a:p>
        </p:txBody>
      </p:sp>
      <p:sp>
        <p:nvSpPr>
          <p:cNvPr id="6151" name="Freeform 39" descr="Bred på skrå nedover"/>
          <p:cNvSpPr>
            <a:spLocks/>
          </p:cNvSpPr>
          <p:nvPr/>
        </p:nvSpPr>
        <p:spPr bwMode="auto">
          <a:xfrm>
            <a:off x="4752975" y="404813"/>
            <a:ext cx="2339975" cy="2890837"/>
          </a:xfrm>
          <a:custGeom>
            <a:avLst/>
            <a:gdLst>
              <a:gd name="T0" fmla="*/ 0 w 1474"/>
              <a:gd name="T1" fmla="*/ 1821 h 1821"/>
              <a:gd name="T2" fmla="*/ 1474 w 1474"/>
              <a:gd name="T3" fmla="*/ 408 h 1821"/>
              <a:gd name="T4" fmla="*/ 1302 w 1474"/>
              <a:gd name="T5" fmla="*/ 3 h 1821"/>
              <a:gd name="T6" fmla="*/ 702 w 1474"/>
              <a:gd name="T7" fmla="*/ 0 h 1821"/>
              <a:gd name="T8" fmla="*/ 594 w 1474"/>
              <a:gd name="T9" fmla="*/ 597 h 1821"/>
              <a:gd name="T10" fmla="*/ 258 w 1474"/>
              <a:gd name="T11" fmla="*/ 555 h 1821"/>
              <a:gd name="T12" fmla="*/ 0 w 1474"/>
              <a:gd name="T13" fmla="*/ 1821 h 182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474"/>
              <a:gd name="T22" fmla="*/ 0 h 1821"/>
              <a:gd name="T23" fmla="*/ 1474 w 1474"/>
              <a:gd name="T24" fmla="*/ 1821 h 182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474" h="1821">
                <a:moveTo>
                  <a:pt x="0" y="1821"/>
                </a:moveTo>
                <a:lnTo>
                  <a:pt x="1474" y="408"/>
                </a:lnTo>
                <a:lnTo>
                  <a:pt x="1302" y="3"/>
                </a:lnTo>
                <a:lnTo>
                  <a:pt x="702" y="0"/>
                </a:lnTo>
                <a:lnTo>
                  <a:pt x="594" y="597"/>
                </a:lnTo>
                <a:lnTo>
                  <a:pt x="258" y="555"/>
                </a:lnTo>
                <a:lnTo>
                  <a:pt x="0" y="1821"/>
                </a:lnTo>
                <a:close/>
              </a:path>
            </a:pathLst>
          </a:custGeom>
          <a:pattFill prst="wdDnDiag">
            <a:fgClr>
              <a:schemeClr val="bg2">
                <a:alpha val="20000"/>
              </a:schemeClr>
            </a:fgClr>
            <a:bgClr>
              <a:schemeClr val="bg1">
                <a:alpha val="20000"/>
              </a:schemeClr>
            </a:bgClr>
          </a:pattFill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nb-NO"/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LYF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33375"/>
            <a:ext cx="7704137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>
          <a:xfrm>
            <a:off x="1219200" y="5084763"/>
            <a:ext cx="1481138" cy="685800"/>
          </a:xfrm>
        </p:spPr>
        <p:txBody>
          <a:bodyPr/>
          <a:lstStyle/>
          <a:p>
            <a:pPr eaLnBrk="1" hangingPunct="1"/>
            <a:r>
              <a:rPr lang="nb-NO" sz="3200" smtClean="0">
                <a:solidFill>
                  <a:schemeClr val="bg1"/>
                </a:solidFill>
                <a:cs typeface="Arial" charset="0"/>
              </a:rPr>
              <a:t>– </a:t>
            </a:r>
            <a:r>
              <a:rPr lang="nb-NO" sz="3200" smtClean="0">
                <a:solidFill>
                  <a:schemeClr val="bg1"/>
                </a:solidFill>
              </a:rPr>
              <a:t>1,5 s</a:t>
            </a:r>
          </a:p>
        </p:txBody>
      </p:sp>
      <p:grpSp>
        <p:nvGrpSpPr>
          <p:cNvPr id="7172" name="Group 6"/>
          <p:cNvGrpSpPr>
            <a:grpSpLocks/>
          </p:cNvGrpSpPr>
          <p:nvPr/>
        </p:nvGrpSpPr>
        <p:grpSpPr bwMode="auto">
          <a:xfrm>
            <a:off x="2868613" y="3092450"/>
            <a:ext cx="2968625" cy="1200150"/>
            <a:chOff x="1792" y="1948"/>
            <a:chExt cx="1870" cy="756"/>
          </a:xfrm>
        </p:grpSpPr>
        <p:sp>
          <p:nvSpPr>
            <p:cNvPr id="7185" name="Freeform 7"/>
            <p:cNvSpPr>
              <a:spLocks/>
            </p:cNvSpPr>
            <p:nvPr/>
          </p:nvSpPr>
          <p:spPr bwMode="auto">
            <a:xfrm>
              <a:off x="1792" y="2204"/>
              <a:ext cx="1812" cy="500"/>
            </a:xfrm>
            <a:custGeom>
              <a:avLst/>
              <a:gdLst>
                <a:gd name="T0" fmla="*/ 1812 w 1812"/>
                <a:gd name="T1" fmla="*/ 0 h 500"/>
                <a:gd name="T2" fmla="*/ 0 w 1812"/>
                <a:gd name="T3" fmla="*/ 500 h 500"/>
                <a:gd name="T4" fmla="*/ 568 w 1812"/>
                <a:gd name="T5" fmla="*/ 480 h 500"/>
                <a:gd name="T6" fmla="*/ 1812 w 1812"/>
                <a:gd name="T7" fmla="*/ 0 h 5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12"/>
                <a:gd name="T13" fmla="*/ 0 h 500"/>
                <a:gd name="T14" fmla="*/ 1812 w 1812"/>
                <a:gd name="T15" fmla="*/ 500 h 5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12" h="500">
                  <a:moveTo>
                    <a:pt x="1812" y="0"/>
                  </a:moveTo>
                  <a:lnTo>
                    <a:pt x="0" y="500"/>
                  </a:lnTo>
                  <a:lnTo>
                    <a:pt x="568" y="480"/>
                  </a:lnTo>
                  <a:lnTo>
                    <a:pt x="1812" y="0"/>
                  </a:lnTo>
                  <a:close/>
                </a:path>
              </a:pathLst>
            </a:custGeom>
            <a:solidFill>
              <a:srgbClr val="996633">
                <a:alpha val="20000"/>
              </a:srgbClr>
            </a:solidFill>
            <a:ln w="9525">
              <a:solidFill>
                <a:srgbClr val="996633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7186" name="Rectangle 8"/>
            <p:cNvSpPr>
              <a:spLocks noChangeArrowheads="1"/>
            </p:cNvSpPr>
            <p:nvPr/>
          </p:nvSpPr>
          <p:spPr bwMode="auto">
            <a:xfrm rot="420000">
              <a:off x="3567" y="1948"/>
              <a:ext cx="95" cy="311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r>
                <a:rPr lang="nb-NO" sz="1000">
                  <a:solidFill>
                    <a:schemeClr val="bg1"/>
                  </a:solidFill>
                </a:rPr>
                <a:t>25</a:t>
              </a:r>
            </a:p>
          </p:txBody>
        </p:sp>
        <p:sp>
          <p:nvSpPr>
            <p:cNvPr id="7187" name="AutoShape 9"/>
            <p:cNvSpPr>
              <a:spLocks noChangeArrowheads="1"/>
            </p:cNvSpPr>
            <p:nvPr/>
          </p:nvSpPr>
          <p:spPr bwMode="auto">
            <a:xfrm rot="-10380000">
              <a:off x="3552" y="2187"/>
              <a:ext cx="91" cy="68"/>
            </a:xfrm>
            <a:prstGeom prst="triangle">
              <a:avLst>
                <a:gd name="adj" fmla="val 50000"/>
              </a:avLst>
            </a:prstGeom>
            <a:solidFill>
              <a:srgbClr val="008000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nb-NO"/>
            </a:p>
          </p:txBody>
        </p:sp>
      </p:grpSp>
      <p:grpSp>
        <p:nvGrpSpPr>
          <p:cNvPr id="7173" name="Group 10"/>
          <p:cNvGrpSpPr>
            <a:grpSpLocks/>
          </p:cNvGrpSpPr>
          <p:nvPr/>
        </p:nvGrpSpPr>
        <p:grpSpPr bwMode="auto">
          <a:xfrm>
            <a:off x="1985963" y="404813"/>
            <a:ext cx="5910262" cy="4059237"/>
            <a:chOff x="1251" y="255"/>
            <a:chExt cx="3723" cy="2557"/>
          </a:xfrm>
        </p:grpSpPr>
        <p:sp>
          <p:nvSpPr>
            <p:cNvPr id="7176" name="Freeform 11"/>
            <p:cNvSpPr>
              <a:spLocks/>
            </p:cNvSpPr>
            <p:nvPr/>
          </p:nvSpPr>
          <p:spPr bwMode="auto">
            <a:xfrm>
              <a:off x="2692" y="255"/>
              <a:ext cx="1700" cy="2493"/>
            </a:xfrm>
            <a:custGeom>
              <a:avLst/>
              <a:gdLst>
                <a:gd name="T0" fmla="*/ 0 w 1700"/>
                <a:gd name="T1" fmla="*/ 2493 h 2493"/>
                <a:gd name="T2" fmla="*/ 1413 w 1700"/>
                <a:gd name="T3" fmla="*/ 0 h 2493"/>
                <a:gd name="T4" fmla="*/ 1594 w 1700"/>
                <a:gd name="T5" fmla="*/ 0 h 2493"/>
                <a:gd name="T6" fmla="*/ 1700 w 1700"/>
                <a:gd name="T7" fmla="*/ 245 h 2493"/>
                <a:gd name="T8" fmla="*/ 1688 w 1700"/>
                <a:gd name="T9" fmla="*/ 645 h 2493"/>
                <a:gd name="T10" fmla="*/ 0 w 1700"/>
                <a:gd name="T11" fmla="*/ 2493 h 249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00"/>
                <a:gd name="T19" fmla="*/ 0 h 2493"/>
                <a:gd name="T20" fmla="*/ 1700 w 1700"/>
                <a:gd name="T21" fmla="*/ 2493 h 249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00" h="2493">
                  <a:moveTo>
                    <a:pt x="0" y="2493"/>
                  </a:moveTo>
                  <a:lnTo>
                    <a:pt x="1413" y="0"/>
                  </a:lnTo>
                  <a:lnTo>
                    <a:pt x="1594" y="0"/>
                  </a:lnTo>
                  <a:lnTo>
                    <a:pt x="1700" y="245"/>
                  </a:lnTo>
                  <a:lnTo>
                    <a:pt x="1688" y="645"/>
                  </a:lnTo>
                  <a:lnTo>
                    <a:pt x="0" y="2493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 w="95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7177" name="Line 12"/>
            <p:cNvSpPr>
              <a:spLocks noChangeShapeType="1"/>
            </p:cNvSpPr>
            <p:nvPr/>
          </p:nvSpPr>
          <p:spPr bwMode="auto">
            <a:xfrm rot="19500000" flipV="1">
              <a:off x="2660" y="2453"/>
              <a:ext cx="860" cy="0"/>
            </a:xfrm>
            <a:prstGeom prst="line">
              <a:avLst/>
            </a:prstGeom>
            <a:noFill/>
            <a:ln w="9525">
              <a:solidFill>
                <a:srgbClr val="FF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7178" name="Line 13"/>
            <p:cNvSpPr>
              <a:spLocks noChangeShapeType="1"/>
            </p:cNvSpPr>
            <p:nvPr/>
          </p:nvSpPr>
          <p:spPr bwMode="auto">
            <a:xfrm rot="19860000" flipV="1">
              <a:off x="2688" y="2499"/>
              <a:ext cx="830" cy="7"/>
            </a:xfrm>
            <a:prstGeom prst="line">
              <a:avLst/>
            </a:prstGeom>
            <a:noFill/>
            <a:ln w="9525">
              <a:solidFill>
                <a:srgbClr val="FF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7179" name="Freeform 14"/>
            <p:cNvSpPr>
              <a:spLocks/>
            </p:cNvSpPr>
            <p:nvPr/>
          </p:nvSpPr>
          <p:spPr bwMode="auto">
            <a:xfrm>
              <a:off x="2744" y="1752"/>
              <a:ext cx="2230" cy="952"/>
            </a:xfrm>
            <a:custGeom>
              <a:avLst/>
              <a:gdLst>
                <a:gd name="T0" fmla="*/ 0 w 2230"/>
                <a:gd name="T1" fmla="*/ 952 h 952"/>
                <a:gd name="T2" fmla="*/ 2132 w 2230"/>
                <a:gd name="T3" fmla="*/ 0 h 952"/>
                <a:gd name="T4" fmla="*/ 2230 w 2230"/>
                <a:gd name="T5" fmla="*/ 120 h 952"/>
                <a:gd name="T6" fmla="*/ 0 w 2230"/>
                <a:gd name="T7" fmla="*/ 952 h 95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30"/>
                <a:gd name="T13" fmla="*/ 0 h 952"/>
                <a:gd name="T14" fmla="*/ 2230 w 2230"/>
                <a:gd name="T15" fmla="*/ 952 h 95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30" h="952">
                  <a:moveTo>
                    <a:pt x="0" y="952"/>
                  </a:moveTo>
                  <a:lnTo>
                    <a:pt x="2132" y="0"/>
                  </a:lnTo>
                  <a:lnTo>
                    <a:pt x="2230" y="120"/>
                  </a:lnTo>
                  <a:lnTo>
                    <a:pt x="0" y="952"/>
                  </a:lnTo>
                  <a:close/>
                </a:path>
              </a:pathLst>
            </a:custGeom>
            <a:solidFill>
              <a:srgbClr val="CCFFCC">
                <a:alpha val="30196"/>
              </a:srgbClr>
            </a:solidFill>
            <a:ln w="9525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7180" name="Freeform 15"/>
            <p:cNvSpPr>
              <a:spLocks/>
            </p:cNvSpPr>
            <p:nvPr/>
          </p:nvSpPr>
          <p:spPr bwMode="auto">
            <a:xfrm>
              <a:off x="3432" y="1525"/>
              <a:ext cx="1200" cy="779"/>
            </a:xfrm>
            <a:custGeom>
              <a:avLst/>
              <a:gdLst>
                <a:gd name="T0" fmla="*/ 0 w 1200"/>
                <a:gd name="T1" fmla="*/ 689 h 779"/>
                <a:gd name="T2" fmla="*/ 990 w 1200"/>
                <a:gd name="T3" fmla="*/ 0 h 779"/>
                <a:gd name="T4" fmla="*/ 1200 w 1200"/>
                <a:gd name="T5" fmla="*/ 137 h 779"/>
                <a:gd name="T6" fmla="*/ 54 w 1200"/>
                <a:gd name="T7" fmla="*/ 779 h 779"/>
                <a:gd name="T8" fmla="*/ 0 w 1200"/>
                <a:gd name="T9" fmla="*/ 689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00"/>
                <a:gd name="T16" fmla="*/ 0 h 779"/>
                <a:gd name="T17" fmla="*/ 1200 w 1200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00" h="779">
                  <a:moveTo>
                    <a:pt x="0" y="689"/>
                  </a:moveTo>
                  <a:lnTo>
                    <a:pt x="990" y="0"/>
                  </a:lnTo>
                  <a:lnTo>
                    <a:pt x="1200" y="137"/>
                  </a:lnTo>
                  <a:lnTo>
                    <a:pt x="54" y="779"/>
                  </a:lnTo>
                  <a:lnTo>
                    <a:pt x="0" y="689"/>
                  </a:lnTo>
                  <a:close/>
                </a:path>
              </a:pathLst>
            </a:custGeom>
            <a:solidFill>
              <a:srgbClr val="FF6600">
                <a:alpha val="20000"/>
              </a:srgbClr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grpSp>
          <p:nvGrpSpPr>
            <p:cNvPr id="7181" name="Group 16"/>
            <p:cNvGrpSpPr>
              <a:grpSpLocks/>
            </p:cNvGrpSpPr>
            <p:nvPr/>
          </p:nvGrpSpPr>
          <p:grpSpPr bwMode="auto">
            <a:xfrm>
              <a:off x="1251" y="2665"/>
              <a:ext cx="1564" cy="147"/>
              <a:chOff x="1251" y="2665"/>
              <a:chExt cx="1564" cy="147"/>
            </a:xfrm>
          </p:grpSpPr>
          <p:sp>
            <p:nvSpPr>
              <p:cNvPr id="7182" name="Line 17"/>
              <p:cNvSpPr>
                <a:spLocks noChangeShapeType="1"/>
              </p:cNvSpPr>
              <p:nvPr/>
            </p:nvSpPr>
            <p:spPr bwMode="auto">
              <a:xfrm rot="-120000">
                <a:off x="2709" y="2692"/>
                <a:ext cx="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nb-NO"/>
              </a:p>
            </p:txBody>
          </p:sp>
          <p:sp>
            <p:nvSpPr>
              <p:cNvPr id="7183" name="Rectangle 18"/>
              <p:cNvSpPr>
                <a:spLocks noChangeArrowheads="1"/>
              </p:cNvSpPr>
              <p:nvPr/>
            </p:nvSpPr>
            <p:spPr bwMode="auto">
              <a:xfrm rot="-120000">
                <a:off x="1251" y="2690"/>
                <a:ext cx="1564" cy="122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nb-NO" sz="1000"/>
                  <a:t>33 km/t  </a:t>
                </a:r>
                <a:r>
                  <a:rPr lang="nb-NO" sz="1000">
                    <a:cs typeface="Arial" charset="0"/>
                  </a:rPr>
                  <a:t>–</a:t>
                </a:r>
                <a:r>
                  <a:rPr lang="nb-NO" sz="1000"/>
                  <a:t> +63 %</a:t>
                </a:r>
              </a:p>
            </p:txBody>
          </p:sp>
          <p:sp>
            <p:nvSpPr>
              <p:cNvPr id="7184" name="AutoShape 19"/>
              <p:cNvSpPr>
                <a:spLocks noChangeArrowheads="1"/>
              </p:cNvSpPr>
              <p:nvPr/>
            </p:nvSpPr>
            <p:spPr bwMode="auto">
              <a:xfrm rot="5280000">
                <a:off x="2704" y="2676"/>
                <a:ext cx="113" cy="91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nb-NO"/>
              </a:p>
            </p:txBody>
          </p:sp>
        </p:grpSp>
      </p:grpSp>
      <p:sp>
        <p:nvSpPr>
          <p:cNvPr id="7174" name="Rectangle 20"/>
          <p:cNvSpPr>
            <a:spLocks noChangeArrowheads="1"/>
          </p:cNvSpPr>
          <p:nvPr/>
        </p:nvSpPr>
        <p:spPr bwMode="auto">
          <a:xfrm rot="-180000">
            <a:off x="1890713" y="3730625"/>
            <a:ext cx="900112" cy="184150"/>
          </a:xfrm>
          <a:prstGeom prst="rect">
            <a:avLst/>
          </a:prstGeom>
          <a:solidFill>
            <a:srgbClr val="80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b-NO" sz="1000">
                <a:solidFill>
                  <a:schemeClr val="bg1"/>
                </a:solidFill>
              </a:rPr>
              <a:t>Parkert buss</a:t>
            </a:r>
          </a:p>
        </p:txBody>
      </p:sp>
      <p:sp>
        <p:nvSpPr>
          <p:cNvPr id="7175" name="Freeform 39" descr="Bred på skrå nedover"/>
          <p:cNvSpPr>
            <a:spLocks/>
          </p:cNvSpPr>
          <p:nvPr/>
        </p:nvSpPr>
        <p:spPr bwMode="auto">
          <a:xfrm>
            <a:off x="4787900" y="1268413"/>
            <a:ext cx="863600" cy="2016125"/>
          </a:xfrm>
          <a:custGeom>
            <a:avLst/>
            <a:gdLst>
              <a:gd name="T0" fmla="*/ 0 w 544"/>
              <a:gd name="T1" fmla="*/ 1270 h 1270"/>
              <a:gd name="T2" fmla="*/ 544 w 544"/>
              <a:gd name="T3" fmla="*/ 46 h 1270"/>
              <a:gd name="T4" fmla="*/ 227 w 544"/>
              <a:gd name="T5" fmla="*/ 0 h 1270"/>
              <a:gd name="T6" fmla="*/ 0 w 544"/>
              <a:gd name="T7" fmla="*/ 1270 h 1270"/>
              <a:gd name="T8" fmla="*/ 0 60000 65536"/>
              <a:gd name="T9" fmla="*/ 0 60000 65536"/>
              <a:gd name="T10" fmla="*/ 0 60000 65536"/>
              <a:gd name="T11" fmla="*/ 0 60000 65536"/>
              <a:gd name="T12" fmla="*/ 0 w 544"/>
              <a:gd name="T13" fmla="*/ 0 h 1270"/>
              <a:gd name="T14" fmla="*/ 544 w 544"/>
              <a:gd name="T15" fmla="*/ 1270 h 127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44" h="1270">
                <a:moveTo>
                  <a:pt x="0" y="1270"/>
                </a:moveTo>
                <a:lnTo>
                  <a:pt x="544" y="46"/>
                </a:lnTo>
                <a:lnTo>
                  <a:pt x="227" y="0"/>
                </a:lnTo>
                <a:lnTo>
                  <a:pt x="0" y="1270"/>
                </a:lnTo>
                <a:close/>
              </a:path>
            </a:pathLst>
          </a:custGeom>
          <a:pattFill prst="wdDnDiag">
            <a:fgClr>
              <a:srgbClr val="333333">
                <a:alpha val="20000"/>
              </a:srgbClr>
            </a:fgClr>
            <a:bgClr>
              <a:schemeClr val="bg1">
                <a:alpha val="20000"/>
              </a:schemeClr>
            </a:bgClr>
          </a:pattFill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nb-NO"/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LYF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33375"/>
            <a:ext cx="7704137" cy="5689600"/>
          </a:xfrm>
          <a:prstGeom prst="rect">
            <a:avLst/>
          </a:prstGeom>
          <a:solidFill>
            <a:srgbClr val="FFFF99">
              <a:alpha val="10196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8195" name="Rectangle 3"/>
          <p:cNvSpPr>
            <a:spLocks noGrp="1" noChangeArrowheads="1"/>
          </p:cNvSpPr>
          <p:nvPr>
            <p:ph type="title"/>
          </p:nvPr>
        </p:nvSpPr>
        <p:spPr>
          <a:xfrm>
            <a:off x="1219200" y="5084763"/>
            <a:ext cx="1481138" cy="685800"/>
          </a:xfrm>
        </p:spPr>
        <p:txBody>
          <a:bodyPr/>
          <a:lstStyle/>
          <a:p>
            <a:pPr eaLnBrk="1" hangingPunct="1"/>
            <a:r>
              <a:rPr lang="nb-NO" sz="3200" smtClean="0">
                <a:solidFill>
                  <a:schemeClr val="bg1"/>
                </a:solidFill>
                <a:cs typeface="Arial" charset="0"/>
              </a:rPr>
              <a:t>– </a:t>
            </a:r>
            <a:r>
              <a:rPr lang="nb-NO" sz="3200" smtClean="0">
                <a:solidFill>
                  <a:schemeClr val="bg1"/>
                </a:solidFill>
              </a:rPr>
              <a:t>1,0 s</a:t>
            </a:r>
          </a:p>
        </p:txBody>
      </p:sp>
      <p:grpSp>
        <p:nvGrpSpPr>
          <p:cNvPr id="8196" name="Group 25"/>
          <p:cNvGrpSpPr>
            <a:grpSpLocks/>
          </p:cNvGrpSpPr>
          <p:nvPr/>
        </p:nvGrpSpPr>
        <p:grpSpPr bwMode="auto">
          <a:xfrm>
            <a:off x="4162425" y="3413125"/>
            <a:ext cx="1628775" cy="844550"/>
            <a:chOff x="2622" y="2150"/>
            <a:chExt cx="1026" cy="532"/>
          </a:xfrm>
        </p:grpSpPr>
        <p:sp>
          <p:nvSpPr>
            <p:cNvPr id="8207" name="Freeform 6"/>
            <p:cNvSpPr>
              <a:spLocks/>
            </p:cNvSpPr>
            <p:nvPr/>
          </p:nvSpPr>
          <p:spPr bwMode="auto">
            <a:xfrm>
              <a:off x="2622" y="2401"/>
              <a:ext cx="976" cy="281"/>
            </a:xfrm>
            <a:custGeom>
              <a:avLst/>
              <a:gdLst>
                <a:gd name="T0" fmla="*/ 0 w 976"/>
                <a:gd name="T1" fmla="*/ 281 h 281"/>
                <a:gd name="T2" fmla="*/ 270 w 976"/>
                <a:gd name="T3" fmla="*/ 269 h 281"/>
                <a:gd name="T4" fmla="*/ 976 w 976"/>
                <a:gd name="T5" fmla="*/ 0 h 281"/>
                <a:gd name="T6" fmla="*/ 0 w 976"/>
                <a:gd name="T7" fmla="*/ 281 h 28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76"/>
                <a:gd name="T13" fmla="*/ 0 h 281"/>
                <a:gd name="T14" fmla="*/ 976 w 976"/>
                <a:gd name="T15" fmla="*/ 281 h 28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76" h="281">
                  <a:moveTo>
                    <a:pt x="0" y="281"/>
                  </a:moveTo>
                  <a:lnTo>
                    <a:pt x="270" y="269"/>
                  </a:lnTo>
                  <a:lnTo>
                    <a:pt x="976" y="0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996633">
                <a:alpha val="20000"/>
              </a:srgbClr>
            </a:solidFill>
            <a:ln w="9525">
              <a:solidFill>
                <a:srgbClr val="996633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8208" name="Rectangle 7"/>
            <p:cNvSpPr>
              <a:spLocks noChangeArrowheads="1"/>
            </p:cNvSpPr>
            <p:nvPr/>
          </p:nvSpPr>
          <p:spPr bwMode="auto">
            <a:xfrm rot="420000">
              <a:off x="3553" y="2150"/>
              <a:ext cx="95" cy="311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r>
                <a:rPr lang="nb-NO" sz="1000">
                  <a:solidFill>
                    <a:schemeClr val="bg1"/>
                  </a:solidFill>
                </a:rPr>
                <a:t>30</a:t>
              </a:r>
            </a:p>
          </p:txBody>
        </p:sp>
        <p:sp>
          <p:nvSpPr>
            <p:cNvPr id="8209" name="AutoShape 8"/>
            <p:cNvSpPr>
              <a:spLocks noChangeArrowheads="1"/>
            </p:cNvSpPr>
            <p:nvPr/>
          </p:nvSpPr>
          <p:spPr bwMode="auto">
            <a:xfrm rot="-10380000">
              <a:off x="3539" y="2388"/>
              <a:ext cx="91" cy="68"/>
            </a:xfrm>
            <a:prstGeom prst="triangle">
              <a:avLst>
                <a:gd name="adj" fmla="val 50000"/>
              </a:avLst>
            </a:prstGeom>
            <a:solidFill>
              <a:srgbClr val="008000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nb-NO"/>
            </a:p>
          </p:txBody>
        </p:sp>
      </p:grpSp>
      <p:grpSp>
        <p:nvGrpSpPr>
          <p:cNvPr id="8197" name="Group 10"/>
          <p:cNvGrpSpPr>
            <a:grpSpLocks/>
          </p:cNvGrpSpPr>
          <p:nvPr/>
        </p:nvGrpSpPr>
        <p:grpSpPr bwMode="auto">
          <a:xfrm>
            <a:off x="2401888" y="409575"/>
            <a:ext cx="5757862" cy="4064000"/>
            <a:chOff x="1513" y="258"/>
            <a:chExt cx="3627" cy="2560"/>
          </a:xfrm>
        </p:grpSpPr>
        <p:sp>
          <p:nvSpPr>
            <p:cNvPr id="8199" name="Line 11"/>
            <p:cNvSpPr>
              <a:spLocks noChangeShapeType="1"/>
            </p:cNvSpPr>
            <p:nvPr/>
          </p:nvSpPr>
          <p:spPr bwMode="auto">
            <a:xfrm rot="19500000" flipV="1">
              <a:off x="2922" y="2459"/>
              <a:ext cx="860" cy="0"/>
            </a:xfrm>
            <a:prstGeom prst="line">
              <a:avLst/>
            </a:prstGeom>
            <a:noFill/>
            <a:ln w="9525">
              <a:solidFill>
                <a:srgbClr val="FF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8200" name="Line 12"/>
            <p:cNvSpPr>
              <a:spLocks noChangeShapeType="1"/>
            </p:cNvSpPr>
            <p:nvPr/>
          </p:nvSpPr>
          <p:spPr bwMode="auto">
            <a:xfrm rot="19860000" flipV="1">
              <a:off x="2950" y="2505"/>
              <a:ext cx="830" cy="7"/>
            </a:xfrm>
            <a:prstGeom prst="line">
              <a:avLst/>
            </a:prstGeom>
            <a:noFill/>
            <a:ln w="9525">
              <a:solidFill>
                <a:srgbClr val="FF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8201" name="Freeform 13"/>
            <p:cNvSpPr>
              <a:spLocks/>
            </p:cNvSpPr>
            <p:nvPr/>
          </p:nvSpPr>
          <p:spPr bwMode="auto">
            <a:xfrm>
              <a:off x="2964" y="258"/>
              <a:ext cx="1544" cy="2484"/>
            </a:xfrm>
            <a:custGeom>
              <a:avLst/>
              <a:gdLst>
                <a:gd name="T0" fmla="*/ 0 w 1544"/>
                <a:gd name="T1" fmla="*/ 2484 h 2484"/>
                <a:gd name="T2" fmla="*/ 1398 w 1544"/>
                <a:gd name="T3" fmla="*/ 0 h 2484"/>
                <a:gd name="T4" fmla="*/ 1544 w 1544"/>
                <a:gd name="T5" fmla="*/ 2 h 2484"/>
                <a:gd name="T6" fmla="*/ 1530 w 1544"/>
                <a:gd name="T7" fmla="*/ 816 h 2484"/>
                <a:gd name="T8" fmla="*/ 12 w 1544"/>
                <a:gd name="T9" fmla="*/ 2454 h 24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44"/>
                <a:gd name="T16" fmla="*/ 0 h 2484"/>
                <a:gd name="T17" fmla="*/ 1544 w 1544"/>
                <a:gd name="T18" fmla="*/ 2484 h 248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44" h="2484">
                  <a:moveTo>
                    <a:pt x="0" y="2484"/>
                  </a:moveTo>
                  <a:lnTo>
                    <a:pt x="1398" y="0"/>
                  </a:lnTo>
                  <a:lnTo>
                    <a:pt x="1544" y="2"/>
                  </a:lnTo>
                  <a:lnTo>
                    <a:pt x="1530" y="816"/>
                  </a:lnTo>
                  <a:lnTo>
                    <a:pt x="12" y="2454"/>
                  </a:lnTo>
                </a:path>
              </a:pathLst>
            </a:custGeom>
            <a:solidFill>
              <a:schemeClr val="accent1">
                <a:alpha val="20000"/>
              </a:schemeClr>
            </a:solidFill>
            <a:ln w="9525">
              <a:solidFill>
                <a:srgbClr val="00FFFF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8202" name="Freeform 14"/>
            <p:cNvSpPr>
              <a:spLocks/>
            </p:cNvSpPr>
            <p:nvPr/>
          </p:nvSpPr>
          <p:spPr bwMode="auto">
            <a:xfrm>
              <a:off x="3688" y="1452"/>
              <a:ext cx="1288" cy="852"/>
            </a:xfrm>
            <a:custGeom>
              <a:avLst/>
              <a:gdLst>
                <a:gd name="T0" fmla="*/ 0 w 1288"/>
                <a:gd name="T1" fmla="*/ 772 h 852"/>
                <a:gd name="T2" fmla="*/ 1112 w 1288"/>
                <a:gd name="T3" fmla="*/ 0 h 852"/>
                <a:gd name="T4" fmla="*/ 1288 w 1288"/>
                <a:gd name="T5" fmla="*/ 172 h 852"/>
                <a:gd name="T6" fmla="*/ 48 w 1288"/>
                <a:gd name="T7" fmla="*/ 852 h 852"/>
                <a:gd name="T8" fmla="*/ 0 w 1288"/>
                <a:gd name="T9" fmla="*/ 772 h 8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88"/>
                <a:gd name="T16" fmla="*/ 0 h 852"/>
                <a:gd name="T17" fmla="*/ 1288 w 1288"/>
                <a:gd name="T18" fmla="*/ 852 h 8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88" h="852">
                  <a:moveTo>
                    <a:pt x="0" y="772"/>
                  </a:moveTo>
                  <a:lnTo>
                    <a:pt x="1112" y="0"/>
                  </a:lnTo>
                  <a:lnTo>
                    <a:pt x="1288" y="172"/>
                  </a:lnTo>
                  <a:lnTo>
                    <a:pt x="48" y="852"/>
                  </a:lnTo>
                  <a:lnTo>
                    <a:pt x="0" y="772"/>
                  </a:lnTo>
                  <a:close/>
                </a:path>
              </a:pathLst>
            </a:custGeom>
            <a:solidFill>
              <a:srgbClr val="FF6600">
                <a:alpha val="20000"/>
              </a:srgbClr>
            </a:solidFill>
            <a:ln w="9525">
              <a:solidFill>
                <a:srgbClr val="FF6600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8203" name="Freeform 15"/>
            <p:cNvSpPr>
              <a:spLocks/>
            </p:cNvSpPr>
            <p:nvPr/>
          </p:nvSpPr>
          <p:spPr bwMode="auto">
            <a:xfrm>
              <a:off x="2956" y="1797"/>
              <a:ext cx="2184" cy="927"/>
            </a:xfrm>
            <a:custGeom>
              <a:avLst/>
              <a:gdLst>
                <a:gd name="T0" fmla="*/ 2101 w 2184"/>
                <a:gd name="T1" fmla="*/ 0 h 927"/>
                <a:gd name="T2" fmla="*/ 2184 w 2184"/>
                <a:gd name="T3" fmla="*/ 123 h 927"/>
                <a:gd name="T4" fmla="*/ 0 w 2184"/>
                <a:gd name="T5" fmla="*/ 927 h 927"/>
                <a:gd name="T6" fmla="*/ 2101 w 2184"/>
                <a:gd name="T7" fmla="*/ 0 h 92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84"/>
                <a:gd name="T13" fmla="*/ 0 h 927"/>
                <a:gd name="T14" fmla="*/ 2184 w 2184"/>
                <a:gd name="T15" fmla="*/ 927 h 92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84" h="927">
                  <a:moveTo>
                    <a:pt x="2101" y="0"/>
                  </a:moveTo>
                  <a:lnTo>
                    <a:pt x="2184" y="123"/>
                  </a:lnTo>
                  <a:lnTo>
                    <a:pt x="0" y="927"/>
                  </a:lnTo>
                  <a:lnTo>
                    <a:pt x="2101" y="0"/>
                  </a:lnTo>
                  <a:close/>
                </a:path>
              </a:pathLst>
            </a:custGeom>
            <a:solidFill>
              <a:srgbClr val="CCFFCC">
                <a:alpha val="20000"/>
              </a:srgbClr>
            </a:solidFill>
            <a:ln w="9525">
              <a:solidFill>
                <a:srgbClr val="00FF00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grpSp>
          <p:nvGrpSpPr>
            <p:cNvPr id="8204" name="Group 16"/>
            <p:cNvGrpSpPr>
              <a:grpSpLocks/>
            </p:cNvGrpSpPr>
            <p:nvPr/>
          </p:nvGrpSpPr>
          <p:grpSpPr bwMode="auto">
            <a:xfrm>
              <a:off x="1513" y="2671"/>
              <a:ext cx="1564" cy="147"/>
              <a:chOff x="1513" y="2671"/>
              <a:chExt cx="1564" cy="147"/>
            </a:xfrm>
          </p:grpSpPr>
          <p:sp>
            <p:nvSpPr>
              <p:cNvPr id="8205" name="Rectangle 17"/>
              <p:cNvSpPr>
                <a:spLocks noChangeArrowheads="1"/>
              </p:cNvSpPr>
              <p:nvPr/>
            </p:nvSpPr>
            <p:spPr bwMode="auto">
              <a:xfrm rot="-120000">
                <a:off x="1513" y="2696"/>
                <a:ext cx="1564" cy="122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nb-NO" sz="1000"/>
                  <a:t>34 km/t  </a:t>
                </a:r>
                <a:r>
                  <a:rPr lang="nb-NO" sz="1000">
                    <a:cs typeface="Arial" charset="0"/>
                  </a:rPr>
                  <a:t>–</a:t>
                </a:r>
                <a:r>
                  <a:rPr lang="nb-NO" sz="1000"/>
                  <a:t> -89 %</a:t>
                </a:r>
              </a:p>
            </p:txBody>
          </p:sp>
          <p:sp>
            <p:nvSpPr>
              <p:cNvPr id="8206" name="AutoShape 18"/>
              <p:cNvSpPr>
                <a:spLocks noChangeArrowheads="1"/>
              </p:cNvSpPr>
              <p:nvPr/>
            </p:nvSpPr>
            <p:spPr bwMode="auto">
              <a:xfrm rot="5280000">
                <a:off x="2966" y="2682"/>
                <a:ext cx="113" cy="91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nb-NO"/>
              </a:p>
            </p:txBody>
          </p:sp>
        </p:grpSp>
      </p:grpSp>
      <p:sp>
        <p:nvSpPr>
          <p:cNvPr id="8198" name="Rectangle 19"/>
          <p:cNvSpPr>
            <a:spLocks noChangeArrowheads="1"/>
          </p:cNvSpPr>
          <p:nvPr/>
        </p:nvSpPr>
        <p:spPr bwMode="auto">
          <a:xfrm rot="-180000">
            <a:off x="1890713" y="3730625"/>
            <a:ext cx="900112" cy="184150"/>
          </a:xfrm>
          <a:prstGeom prst="rect">
            <a:avLst/>
          </a:prstGeom>
          <a:solidFill>
            <a:srgbClr val="80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b-NO" sz="1000">
                <a:solidFill>
                  <a:schemeClr val="bg1"/>
                </a:solidFill>
              </a:rPr>
              <a:t>Parkert buss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LYFO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33375"/>
            <a:ext cx="7704137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AutoShape 3"/>
          <p:cNvSpPr>
            <a:spLocks noChangeArrowheads="1"/>
          </p:cNvSpPr>
          <p:nvPr/>
        </p:nvSpPr>
        <p:spPr bwMode="auto">
          <a:xfrm>
            <a:off x="5364163" y="4076700"/>
            <a:ext cx="503237" cy="503238"/>
          </a:xfrm>
          <a:prstGeom prst="irregularSeal1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nb-NO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1219200" y="5084763"/>
            <a:ext cx="1481138" cy="685800"/>
          </a:xfrm>
        </p:spPr>
        <p:txBody>
          <a:bodyPr/>
          <a:lstStyle/>
          <a:p>
            <a:pPr eaLnBrk="1" hangingPunct="1"/>
            <a:r>
              <a:rPr lang="nb-NO" smtClean="0">
                <a:solidFill>
                  <a:schemeClr val="bg1"/>
                </a:solidFill>
              </a:rPr>
              <a:t>  0,0 s</a:t>
            </a:r>
          </a:p>
        </p:txBody>
      </p:sp>
      <p:grpSp>
        <p:nvGrpSpPr>
          <p:cNvPr id="9221" name="Group 15"/>
          <p:cNvGrpSpPr>
            <a:grpSpLocks/>
          </p:cNvGrpSpPr>
          <p:nvPr/>
        </p:nvGrpSpPr>
        <p:grpSpPr bwMode="auto">
          <a:xfrm>
            <a:off x="5583238" y="3981450"/>
            <a:ext cx="168275" cy="500063"/>
            <a:chOff x="3517" y="2508"/>
            <a:chExt cx="106" cy="315"/>
          </a:xfrm>
        </p:grpSpPr>
        <p:sp>
          <p:nvSpPr>
            <p:cNvPr id="9227" name="Rectangle 7"/>
            <p:cNvSpPr>
              <a:spLocks noChangeArrowheads="1"/>
            </p:cNvSpPr>
            <p:nvPr/>
          </p:nvSpPr>
          <p:spPr bwMode="auto">
            <a:xfrm rot="-120000">
              <a:off x="3517" y="2508"/>
              <a:ext cx="95" cy="311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r>
                <a:rPr lang="nb-NO" sz="1000">
                  <a:solidFill>
                    <a:schemeClr val="bg1"/>
                  </a:solidFill>
                </a:rPr>
                <a:t>27</a:t>
              </a:r>
            </a:p>
          </p:txBody>
        </p:sp>
        <p:sp>
          <p:nvSpPr>
            <p:cNvPr id="9228" name="AutoShape 8"/>
            <p:cNvSpPr>
              <a:spLocks noChangeArrowheads="1"/>
            </p:cNvSpPr>
            <p:nvPr/>
          </p:nvSpPr>
          <p:spPr bwMode="auto">
            <a:xfrm rot="10680000">
              <a:off x="3521" y="2749"/>
              <a:ext cx="102" cy="74"/>
            </a:xfrm>
            <a:prstGeom prst="triangle">
              <a:avLst>
                <a:gd name="adj" fmla="val 50000"/>
              </a:avLst>
            </a:prstGeom>
            <a:solidFill>
              <a:srgbClr val="006600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nb-NO"/>
            </a:p>
          </p:txBody>
        </p:sp>
      </p:grpSp>
      <p:grpSp>
        <p:nvGrpSpPr>
          <p:cNvPr id="9222" name="Group 9"/>
          <p:cNvGrpSpPr>
            <a:grpSpLocks/>
          </p:cNvGrpSpPr>
          <p:nvPr/>
        </p:nvGrpSpPr>
        <p:grpSpPr bwMode="auto">
          <a:xfrm>
            <a:off x="3132138" y="4203700"/>
            <a:ext cx="2482850" cy="233363"/>
            <a:chOff x="1973" y="2648"/>
            <a:chExt cx="1564" cy="147"/>
          </a:xfrm>
        </p:grpSpPr>
        <p:sp>
          <p:nvSpPr>
            <p:cNvPr id="9224" name="Line 10"/>
            <p:cNvSpPr>
              <a:spLocks noChangeShapeType="1"/>
            </p:cNvSpPr>
            <p:nvPr/>
          </p:nvSpPr>
          <p:spPr bwMode="auto">
            <a:xfrm rot="-120000">
              <a:off x="3431" y="2675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9225" name="Rectangle 11"/>
            <p:cNvSpPr>
              <a:spLocks noChangeArrowheads="1"/>
            </p:cNvSpPr>
            <p:nvPr/>
          </p:nvSpPr>
          <p:spPr bwMode="auto">
            <a:xfrm rot="-120000">
              <a:off x="1973" y="2673"/>
              <a:ext cx="1564" cy="12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nb-NO" sz="1000"/>
                <a:t>32 km/t  </a:t>
              </a:r>
              <a:r>
                <a:rPr lang="nb-NO" sz="1000">
                  <a:cs typeface="Arial" charset="0"/>
                </a:rPr>
                <a:t>–</a:t>
              </a:r>
              <a:r>
                <a:rPr lang="nb-NO" sz="1000"/>
                <a:t> -100 %</a:t>
              </a:r>
            </a:p>
          </p:txBody>
        </p:sp>
        <p:sp>
          <p:nvSpPr>
            <p:cNvPr id="9226" name="AutoShape 12"/>
            <p:cNvSpPr>
              <a:spLocks noChangeArrowheads="1"/>
            </p:cNvSpPr>
            <p:nvPr/>
          </p:nvSpPr>
          <p:spPr bwMode="auto">
            <a:xfrm rot="5280000">
              <a:off x="3426" y="2659"/>
              <a:ext cx="113" cy="91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nb-NO"/>
            </a:p>
          </p:txBody>
        </p:sp>
      </p:grpSp>
      <p:sp>
        <p:nvSpPr>
          <p:cNvPr id="9223" name="Rectangle 13"/>
          <p:cNvSpPr>
            <a:spLocks noChangeArrowheads="1"/>
          </p:cNvSpPr>
          <p:nvPr/>
        </p:nvSpPr>
        <p:spPr bwMode="auto">
          <a:xfrm rot="-180000">
            <a:off x="1890713" y="3730625"/>
            <a:ext cx="900112" cy="184150"/>
          </a:xfrm>
          <a:prstGeom prst="rect">
            <a:avLst/>
          </a:prstGeom>
          <a:solidFill>
            <a:srgbClr val="800000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b-NO" sz="1000">
                <a:solidFill>
                  <a:schemeClr val="bg1"/>
                </a:solidFill>
              </a:rPr>
              <a:t>Parkert buss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LYFOTO"/>
          <p:cNvPicPr>
            <a:picLocks noChangeAspect="1" noChangeArrowheads="1"/>
          </p:cNvPicPr>
          <p:nvPr/>
        </p:nvPicPr>
        <p:blipFill>
          <a:blip r:embed="rId3"/>
          <a:srcRect l="27881" t="43025" r="18399" b="6361"/>
          <a:stretch>
            <a:fillRect/>
          </a:stretch>
        </p:blipFill>
        <p:spPr bwMode="auto">
          <a:xfrm>
            <a:off x="682625" y="476250"/>
            <a:ext cx="7705725" cy="536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AutoShape 3"/>
          <p:cNvSpPr>
            <a:spLocks noChangeAspect="1" noChangeArrowheads="1"/>
          </p:cNvSpPr>
          <p:nvPr/>
        </p:nvSpPr>
        <p:spPr bwMode="auto">
          <a:xfrm>
            <a:off x="4994275" y="2871788"/>
            <a:ext cx="938213" cy="936625"/>
          </a:xfrm>
          <a:prstGeom prst="irregularSeal1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nb-NO"/>
          </a:p>
        </p:txBody>
      </p:sp>
      <p:grpSp>
        <p:nvGrpSpPr>
          <p:cNvPr id="10244" name="Group 4"/>
          <p:cNvGrpSpPr>
            <a:grpSpLocks noChangeAspect="1"/>
          </p:cNvGrpSpPr>
          <p:nvPr/>
        </p:nvGrpSpPr>
        <p:grpSpPr bwMode="auto">
          <a:xfrm>
            <a:off x="5403850" y="2724150"/>
            <a:ext cx="293688" cy="939800"/>
            <a:chOff x="3137" y="2178"/>
            <a:chExt cx="118" cy="376"/>
          </a:xfrm>
        </p:grpSpPr>
        <p:sp>
          <p:nvSpPr>
            <p:cNvPr id="10253" name="Rectangle 5"/>
            <p:cNvSpPr>
              <a:spLocks noChangeAspect="1" noChangeArrowheads="1"/>
            </p:cNvSpPr>
            <p:nvPr/>
          </p:nvSpPr>
          <p:spPr bwMode="auto">
            <a:xfrm rot="-120000">
              <a:off x="3137" y="2178"/>
              <a:ext cx="112" cy="368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r>
                <a:rPr lang="nb-NO" sz="1400">
                  <a:solidFill>
                    <a:schemeClr val="bg1"/>
                  </a:solidFill>
                </a:rPr>
                <a:t>27</a:t>
              </a:r>
            </a:p>
          </p:txBody>
        </p:sp>
        <p:sp>
          <p:nvSpPr>
            <p:cNvPr id="10254" name="AutoShape 6"/>
            <p:cNvSpPr>
              <a:spLocks noChangeAspect="1" noChangeArrowheads="1"/>
            </p:cNvSpPr>
            <p:nvPr/>
          </p:nvSpPr>
          <p:spPr bwMode="auto">
            <a:xfrm rot="10680000">
              <a:off x="3146" y="2457"/>
              <a:ext cx="109" cy="97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nb-NO"/>
            </a:p>
          </p:txBody>
        </p:sp>
      </p:grpSp>
      <p:grpSp>
        <p:nvGrpSpPr>
          <p:cNvPr id="10245" name="Group 7"/>
          <p:cNvGrpSpPr>
            <a:grpSpLocks noChangeAspect="1"/>
          </p:cNvGrpSpPr>
          <p:nvPr/>
        </p:nvGrpSpPr>
        <p:grpSpPr bwMode="auto">
          <a:xfrm>
            <a:off x="825500" y="3081338"/>
            <a:ext cx="4621213" cy="434975"/>
            <a:chOff x="1428" y="1661"/>
            <a:chExt cx="1564" cy="147"/>
          </a:xfrm>
        </p:grpSpPr>
        <p:sp>
          <p:nvSpPr>
            <p:cNvPr id="10250" name="Line 8"/>
            <p:cNvSpPr>
              <a:spLocks noChangeAspect="1" noChangeShapeType="1"/>
            </p:cNvSpPr>
            <p:nvPr/>
          </p:nvSpPr>
          <p:spPr bwMode="auto">
            <a:xfrm rot="-120000">
              <a:off x="2886" y="1688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10251" name="Rectangle 9"/>
            <p:cNvSpPr>
              <a:spLocks noChangeAspect="1" noChangeArrowheads="1"/>
            </p:cNvSpPr>
            <p:nvPr/>
          </p:nvSpPr>
          <p:spPr bwMode="auto">
            <a:xfrm rot="-120000">
              <a:off x="1428" y="1686"/>
              <a:ext cx="1564" cy="12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nb-NO" sz="1400"/>
                <a:t>32 km/t  </a:t>
              </a:r>
              <a:r>
                <a:rPr lang="nb-NO" sz="1400">
                  <a:cs typeface="Arial" charset="0"/>
                </a:rPr>
                <a:t>–</a:t>
              </a:r>
              <a:r>
                <a:rPr lang="nb-NO" sz="1400"/>
                <a:t> -100 %</a:t>
              </a:r>
            </a:p>
          </p:txBody>
        </p:sp>
        <p:sp>
          <p:nvSpPr>
            <p:cNvPr id="10252" name="AutoShape 10"/>
            <p:cNvSpPr>
              <a:spLocks noChangeAspect="1" noChangeArrowheads="1"/>
            </p:cNvSpPr>
            <p:nvPr/>
          </p:nvSpPr>
          <p:spPr bwMode="auto">
            <a:xfrm rot="5280000">
              <a:off x="2881" y="1672"/>
              <a:ext cx="113" cy="91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nb-NO"/>
            </a:p>
          </p:txBody>
        </p:sp>
      </p:grpSp>
      <p:sp>
        <p:nvSpPr>
          <p:cNvPr id="10246" name="Rectangle 11"/>
          <p:cNvSpPr>
            <a:spLocks noChangeAspect="1" noChangeArrowheads="1"/>
          </p:cNvSpPr>
          <p:nvPr/>
        </p:nvSpPr>
        <p:spPr bwMode="auto">
          <a:xfrm>
            <a:off x="1136650" y="5072063"/>
            <a:ext cx="158591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nb-NO" sz="3600" b="1">
                <a:solidFill>
                  <a:schemeClr val="bg1"/>
                </a:solidFill>
              </a:rPr>
              <a:t>0,0 s</a:t>
            </a:r>
          </a:p>
        </p:txBody>
      </p:sp>
      <p:sp>
        <p:nvSpPr>
          <p:cNvPr id="10247" name="Line 12"/>
          <p:cNvSpPr>
            <a:spLocks noChangeAspect="1" noChangeShapeType="1"/>
          </p:cNvSpPr>
          <p:nvPr/>
        </p:nvSpPr>
        <p:spPr bwMode="auto">
          <a:xfrm>
            <a:off x="5995988" y="3081338"/>
            <a:ext cx="563562" cy="0"/>
          </a:xfrm>
          <a:prstGeom prst="line">
            <a:avLst/>
          </a:prstGeom>
          <a:noFill/>
          <a:ln w="190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nb-NO"/>
          </a:p>
        </p:txBody>
      </p:sp>
      <p:sp>
        <p:nvSpPr>
          <p:cNvPr id="10248" name="Line 13"/>
          <p:cNvSpPr>
            <a:spLocks noChangeAspect="1" noChangeShapeType="1"/>
          </p:cNvSpPr>
          <p:nvPr/>
        </p:nvSpPr>
        <p:spPr bwMode="auto">
          <a:xfrm>
            <a:off x="6008688" y="3390900"/>
            <a:ext cx="563562" cy="0"/>
          </a:xfrm>
          <a:prstGeom prst="line">
            <a:avLst/>
          </a:prstGeom>
          <a:noFill/>
          <a:ln w="190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nb-NO"/>
          </a:p>
        </p:txBody>
      </p:sp>
      <p:sp>
        <p:nvSpPr>
          <p:cNvPr id="10249" name="Text Box 16"/>
          <p:cNvSpPr txBox="1">
            <a:spLocks noChangeArrowheads="1"/>
          </p:cNvSpPr>
          <p:nvPr/>
        </p:nvSpPr>
        <p:spPr bwMode="auto">
          <a:xfrm>
            <a:off x="7524750" y="6165850"/>
            <a:ext cx="7921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b-NO" sz="1200"/>
              <a:t>M=1:260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LYFOTO"/>
          <p:cNvPicPr>
            <a:picLocks noChangeAspect="1" noChangeArrowheads="1"/>
          </p:cNvPicPr>
          <p:nvPr/>
        </p:nvPicPr>
        <p:blipFill>
          <a:blip r:embed="rId3"/>
          <a:srcRect l="27881" t="43025" r="18399" b="6361"/>
          <a:stretch>
            <a:fillRect/>
          </a:stretch>
        </p:blipFill>
        <p:spPr bwMode="auto">
          <a:xfrm>
            <a:off x="682625" y="476250"/>
            <a:ext cx="7705725" cy="536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AutoShape 3"/>
          <p:cNvSpPr>
            <a:spLocks noChangeAspect="1" noChangeArrowheads="1"/>
          </p:cNvSpPr>
          <p:nvPr/>
        </p:nvSpPr>
        <p:spPr bwMode="auto">
          <a:xfrm>
            <a:off x="5748338" y="3081338"/>
            <a:ext cx="939800" cy="936625"/>
          </a:xfrm>
          <a:prstGeom prst="irregularSeal1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nb-NO"/>
          </a:p>
        </p:txBody>
      </p:sp>
      <p:grpSp>
        <p:nvGrpSpPr>
          <p:cNvPr id="11268" name="Group 4"/>
          <p:cNvGrpSpPr>
            <a:grpSpLocks noChangeAspect="1"/>
          </p:cNvGrpSpPr>
          <p:nvPr/>
        </p:nvGrpSpPr>
        <p:grpSpPr bwMode="auto">
          <a:xfrm rot="900000">
            <a:off x="6053138" y="2741613"/>
            <a:ext cx="295275" cy="939800"/>
            <a:chOff x="3137" y="2178"/>
            <a:chExt cx="118" cy="376"/>
          </a:xfrm>
        </p:grpSpPr>
        <p:sp>
          <p:nvSpPr>
            <p:cNvPr id="11275" name="Rectangle 5"/>
            <p:cNvSpPr>
              <a:spLocks noChangeAspect="1" noChangeArrowheads="1"/>
            </p:cNvSpPr>
            <p:nvPr/>
          </p:nvSpPr>
          <p:spPr bwMode="auto">
            <a:xfrm rot="-120000">
              <a:off x="3137" y="2178"/>
              <a:ext cx="112" cy="368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nb-NO" sz="1000">
                <a:solidFill>
                  <a:schemeClr val="bg1"/>
                </a:solidFill>
              </a:endParaRPr>
            </a:p>
          </p:txBody>
        </p:sp>
        <p:sp>
          <p:nvSpPr>
            <p:cNvPr id="11276" name="AutoShape 6"/>
            <p:cNvSpPr>
              <a:spLocks noChangeAspect="1" noChangeArrowheads="1"/>
            </p:cNvSpPr>
            <p:nvPr/>
          </p:nvSpPr>
          <p:spPr bwMode="auto">
            <a:xfrm rot="10680000">
              <a:off x="3146" y="2457"/>
              <a:ext cx="109" cy="97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nb-NO"/>
            </a:p>
          </p:txBody>
        </p:sp>
      </p:grpSp>
      <p:grpSp>
        <p:nvGrpSpPr>
          <p:cNvPr id="11269" name="Group 7"/>
          <p:cNvGrpSpPr>
            <a:grpSpLocks noChangeAspect="1"/>
          </p:cNvGrpSpPr>
          <p:nvPr/>
        </p:nvGrpSpPr>
        <p:grpSpPr bwMode="auto">
          <a:xfrm>
            <a:off x="1500188" y="3081338"/>
            <a:ext cx="4619625" cy="434975"/>
            <a:chOff x="1428" y="1661"/>
            <a:chExt cx="1564" cy="147"/>
          </a:xfrm>
        </p:grpSpPr>
        <p:sp>
          <p:nvSpPr>
            <p:cNvPr id="11272" name="Line 8"/>
            <p:cNvSpPr>
              <a:spLocks noChangeAspect="1" noChangeShapeType="1"/>
            </p:cNvSpPr>
            <p:nvPr/>
          </p:nvSpPr>
          <p:spPr bwMode="auto">
            <a:xfrm rot="-120000">
              <a:off x="2886" y="1688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11273" name="Rectangle 9"/>
            <p:cNvSpPr>
              <a:spLocks noChangeAspect="1" noChangeArrowheads="1"/>
            </p:cNvSpPr>
            <p:nvPr/>
          </p:nvSpPr>
          <p:spPr bwMode="auto">
            <a:xfrm rot="-120000">
              <a:off x="1428" y="1686"/>
              <a:ext cx="1564" cy="12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nb-NO" sz="1400"/>
                <a:t>26 km/t  </a:t>
              </a:r>
              <a:r>
                <a:rPr lang="nb-NO" sz="1400">
                  <a:cs typeface="Arial" charset="0"/>
                </a:rPr>
                <a:t>–</a:t>
              </a:r>
              <a:r>
                <a:rPr lang="nb-NO" sz="1400"/>
                <a:t> farebrems</a:t>
              </a:r>
            </a:p>
          </p:txBody>
        </p:sp>
        <p:sp>
          <p:nvSpPr>
            <p:cNvPr id="11274" name="AutoShape 10"/>
            <p:cNvSpPr>
              <a:spLocks noChangeAspect="1" noChangeArrowheads="1"/>
            </p:cNvSpPr>
            <p:nvPr/>
          </p:nvSpPr>
          <p:spPr bwMode="auto">
            <a:xfrm rot="5280000">
              <a:off x="2881" y="1672"/>
              <a:ext cx="113" cy="91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nb-NO"/>
            </a:p>
          </p:txBody>
        </p:sp>
      </p:grpSp>
      <p:sp>
        <p:nvSpPr>
          <p:cNvPr id="11270" name="Arc 12"/>
          <p:cNvSpPr>
            <a:spLocks noChangeAspect="1"/>
          </p:cNvSpPr>
          <p:nvPr/>
        </p:nvSpPr>
        <p:spPr bwMode="auto">
          <a:xfrm rot="-832279">
            <a:off x="6213475" y="2476500"/>
            <a:ext cx="685800" cy="2608263"/>
          </a:xfrm>
          <a:custGeom>
            <a:avLst/>
            <a:gdLst>
              <a:gd name="T0" fmla="*/ 0 w 10295"/>
              <a:gd name="T1" fmla="*/ 0 h 21600"/>
              <a:gd name="T2" fmla="*/ 685800 w 10295"/>
              <a:gd name="T3" fmla="*/ 315286 h 21600"/>
              <a:gd name="T4" fmla="*/ 0 w 10295"/>
              <a:gd name="T5" fmla="*/ 2608263 h 21600"/>
              <a:gd name="T6" fmla="*/ 0 60000 65536"/>
              <a:gd name="T7" fmla="*/ 0 60000 65536"/>
              <a:gd name="T8" fmla="*/ 0 60000 65536"/>
              <a:gd name="T9" fmla="*/ 0 w 10295"/>
              <a:gd name="T10" fmla="*/ 0 h 21600"/>
              <a:gd name="T11" fmla="*/ 10295 w 10295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295" h="21600" fill="none" extrusionOk="0">
                <a:moveTo>
                  <a:pt x="-1" y="0"/>
                </a:moveTo>
                <a:cubicBezTo>
                  <a:pt x="3595" y="0"/>
                  <a:pt x="7134" y="897"/>
                  <a:pt x="10294" y="2611"/>
                </a:cubicBezTo>
              </a:path>
              <a:path w="10295" h="21600" stroke="0" extrusionOk="0">
                <a:moveTo>
                  <a:pt x="-1" y="0"/>
                </a:moveTo>
                <a:cubicBezTo>
                  <a:pt x="3595" y="0"/>
                  <a:pt x="7134" y="897"/>
                  <a:pt x="10294" y="2611"/>
                </a:cubicBezTo>
                <a:lnTo>
                  <a:pt x="0" y="21600"/>
                </a:lnTo>
                <a:close/>
              </a:path>
            </a:pathLst>
          </a:custGeom>
          <a:noFill/>
          <a:ln w="19050">
            <a:solidFill>
              <a:srgbClr val="80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nb-NO"/>
          </a:p>
        </p:txBody>
      </p:sp>
      <p:sp>
        <p:nvSpPr>
          <p:cNvPr id="11271" name="Rectangle 15"/>
          <p:cNvSpPr>
            <a:spLocks noChangeAspect="1" noChangeArrowheads="1"/>
          </p:cNvSpPr>
          <p:nvPr/>
        </p:nvSpPr>
        <p:spPr bwMode="auto">
          <a:xfrm>
            <a:off x="1136650" y="5072063"/>
            <a:ext cx="18510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nb-NO" sz="3600" b="1">
                <a:solidFill>
                  <a:schemeClr val="bg1"/>
                </a:solidFill>
              </a:rPr>
              <a:t>+ 0,5 s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LYFOTO"/>
          <p:cNvPicPr>
            <a:picLocks noChangeAspect="1" noChangeArrowheads="1"/>
          </p:cNvPicPr>
          <p:nvPr/>
        </p:nvPicPr>
        <p:blipFill>
          <a:blip r:embed="rId3"/>
          <a:srcRect l="27881" t="43025" r="18399" b="6361"/>
          <a:stretch>
            <a:fillRect/>
          </a:stretch>
        </p:blipFill>
        <p:spPr bwMode="auto">
          <a:xfrm>
            <a:off x="682625" y="476250"/>
            <a:ext cx="7705725" cy="536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291" name="Group 3"/>
          <p:cNvGrpSpPr>
            <a:grpSpLocks noChangeAspect="1"/>
          </p:cNvGrpSpPr>
          <p:nvPr/>
        </p:nvGrpSpPr>
        <p:grpSpPr bwMode="auto">
          <a:xfrm rot="4500000">
            <a:off x="6865144" y="2874169"/>
            <a:ext cx="293688" cy="939800"/>
            <a:chOff x="3137" y="2178"/>
            <a:chExt cx="118" cy="376"/>
          </a:xfrm>
        </p:grpSpPr>
        <p:sp>
          <p:nvSpPr>
            <p:cNvPr id="12298" name="Rectangle 4"/>
            <p:cNvSpPr>
              <a:spLocks noChangeAspect="1" noChangeArrowheads="1"/>
            </p:cNvSpPr>
            <p:nvPr/>
          </p:nvSpPr>
          <p:spPr bwMode="auto">
            <a:xfrm rot="-120000">
              <a:off x="3137" y="2178"/>
              <a:ext cx="112" cy="368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nb-NO" sz="1000">
                <a:solidFill>
                  <a:schemeClr val="bg1"/>
                </a:solidFill>
              </a:endParaRPr>
            </a:p>
          </p:txBody>
        </p:sp>
        <p:sp>
          <p:nvSpPr>
            <p:cNvPr id="12299" name="AutoShape 5"/>
            <p:cNvSpPr>
              <a:spLocks noChangeAspect="1" noChangeArrowheads="1"/>
            </p:cNvSpPr>
            <p:nvPr/>
          </p:nvSpPr>
          <p:spPr bwMode="auto">
            <a:xfrm rot="10680000">
              <a:off x="3146" y="2457"/>
              <a:ext cx="109" cy="97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nb-NO"/>
            </a:p>
          </p:txBody>
        </p:sp>
      </p:grpSp>
      <p:grpSp>
        <p:nvGrpSpPr>
          <p:cNvPr id="12292" name="Group 6"/>
          <p:cNvGrpSpPr>
            <a:grpSpLocks noChangeAspect="1"/>
          </p:cNvGrpSpPr>
          <p:nvPr/>
        </p:nvGrpSpPr>
        <p:grpSpPr bwMode="auto">
          <a:xfrm>
            <a:off x="1954213" y="3081338"/>
            <a:ext cx="4621212" cy="434975"/>
            <a:chOff x="1428" y="1661"/>
            <a:chExt cx="1564" cy="147"/>
          </a:xfrm>
        </p:grpSpPr>
        <p:sp>
          <p:nvSpPr>
            <p:cNvPr id="12295" name="Line 7"/>
            <p:cNvSpPr>
              <a:spLocks noChangeAspect="1" noChangeShapeType="1"/>
            </p:cNvSpPr>
            <p:nvPr/>
          </p:nvSpPr>
          <p:spPr bwMode="auto">
            <a:xfrm rot="-120000">
              <a:off x="2886" y="1688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12296" name="Rectangle 8"/>
            <p:cNvSpPr>
              <a:spLocks noChangeAspect="1" noChangeArrowheads="1"/>
            </p:cNvSpPr>
            <p:nvPr/>
          </p:nvSpPr>
          <p:spPr bwMode="auto">
            <a:xfrm rot="-120000">
              <a:off x="1428" y="1686"/>
              <a:ext cx="1564" cy="12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nb-NO" sz="1400"/>
                <a:t>14 km/t  </a:t>
              </a:r>
              <a:r>
                <a:rPr lang="nb-NO" sz="1400">
                  <a:cs typeface="Arial" charset="0"/>
                </a:rPr>
                <a:t>–</a:t>
              </a:r>
              <a:r>
                <a:rPr lang="nb-NO" sz="1400"/>
                <a:t> -100 %</a:t>
              </a:r>
            </a:p>
          </p:txBody>
        </p:sp>
        <p:sp>
          <p:nvSpPr>
            <p:cNvPr id="12297" name="AutoShape 9"/>
            <p:cNvSpPr>
              <a:spLocks noChangeAspect="1" noChangeArrowheads="1"/>
            </p:cNvSpPr>
            <p:nvPr/>
          </p:nvSpPr>
          <p:spPr bwMode="auto">
            <a:xfrm rot="5280000">
              <a:off x="2881" y="1672"/>
              <a:ext cx="113" cy="91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nb-NO"/>
            </a:p>
          </p:txBody>
        </p:sp>
      </p:grpSp>
      <p:sp>
        <p:nvSpPr>
          <p:cNvPr id="12293" name="Arc 11"/>
          <p:cNvSpPr>
            <a:spLocks noChangeAspect="1"/>
          </p:cNvSpPr>
          <p:nvPr/>
        </p:nvSpPr>
        <p:spPr bwMode="auto">
          <a:xfrm rot="8175032">
            <a:off x="5878513" y="1835150"/>
            <a:ext cx="685800" cy="2608263"/>
          </a:xfrm>
          <a:custGeom>
            <a:avLst/>
            <a:gdLst>
              <a:gd name="T0" fmla="*/ 0 w 10295"/>
              <a:gd name="T1" fmla="*/ 0 h 21600"/>
              <a:gd name="T2" fmla="*/ 685800 w 10295"/>
              <a:gd name="T3" fmla="*/ 315286 h 21600"/>
              <a:gd name="T4" fmla="*/ 0 w 10295"/>
              <a:gd name="T5" fmla="*/ 2608263 h 21600"/>
              <a:gd name="T6" fmla="*/ 0 60000 65536"/>
              <a:gd name="T7" fmla="*/ 0 60000 65536"/>
              <a:gd name="T8" fmla="*/ 0 60000 65536"/>
              <a:gd name="T9" fmla="*/ 0 w 10295"/>
              <a:gd name="T10" fmla="*/ 0 h 21600"/>
              <a:gd name="T11" fmla="*/ 10295 w 10295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295" h="21600" fill="none" extrusionOk="0">
                <a:moveTo>
                  <a:pt x="-1" y="0"/>
                </a:moveTo>
                <a:cubicBezTo>
                  <a:pt x="3595" y="0"/>
                  <a:pt x="7134" y="897"/>
                  <a:pt x="10294" y="2611"/>
                </a:cubicBezTo>
              </a:path>
              <a:path w="10295" h="21600" stroke="0" extrusionOk="0">
                <a:moveTo>
                  <a:pt x="-1" y="0"/>
                </a:moveTo>
                <a:cubicBezTo>
                  <a:pt x="3595" y="0"/>
                  <a:pt x="7134" y="897"/>
                  <a:pt x="10294" y="2611"/>
                </a:cubicBezTo>
                <a:lnTo>
                  <a:pt x="0" y="21600"/>
                </a:lnTo>
                <a:close/>
              </a:path>
            </a:pathLst>
          </a:custGeom>
          <a:noFill/>
          <a:ln w="19050">
            <a:solidFill>
              <a:srgbClr val="8000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nb-NO"/>
          </a:p>
        </p:txBody>
      </p:sp>
      <p:sp>
        <p:nvSpPr>
          <p:cNvPr id="12294" name="Rectangle 14"/>
          <p:cNvSpPr>
            <a:spLocks noChangeAspect="1" noChangeArrowheads="1"/>
          </p:cNvSpPr>
          <p:nvPr/>
        </p:nvSpPr>
        <p:spPr bwMode="auto">
          <a:xfrm>
            <a:off x="1136650" y="5072063"/>
            <a:ext cx="20669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nb-NO" sz="3600" b="1">
                <a:solidFill>
                  <a:schemeClr val="bg1"/>
                </a:solidFill>
              </a:rPr>
              <a:t>+ 1,5 s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LYFOTO"/>
          <p:cNvPicPr>
            <a:picLocks noChangeAspect="1" noChangeArrowheads="1"/>
          </p:cNvPicPr>
          <p:nvPr/>
        </p:nvPicPr>
        <p:blipFill>
          <a:blip r:embed="rId3"/>
          <a:srcRect l="27881" t="43025" r="18399" b="6361"/>
          <a:stretch>
            <a:fillRect/>
          </a:stretch>
        </p:blipFill>
        <p:spPr bwMode="auto">
          <a:xfrm>
            <a:off x="682625" y="476250"/>
            <a:ext cx="7705725" cy="536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315" name="Group 3"/>
          <p:cNvGrpSpPr>
            <a:grpSpLocks noChangeAspect="1"/>
          </p:cNvGrpSpPr>
          <p:nvPr/>
        </p:nvGrpSpPr>
        <p:grpSpPr bwMode="auto">
          <a:xfrm rot="2340000">
            <a:off x="7208838" y="2892425"/>
            <a:ext cx="295275" cy="938213"/>
            <a:chOff x="3137" y="2178"/>
            <a:chExt cx="118" cy="376"/>
          </a:xfrm>
        </p:grpSpPr>
        <p:sp>
          <p:nvSpPr>
            <p:cNvPr id="13321" name="Rectangle 4"/>
            <p:cNvSpPr>
              <a:spLocks noChangeAspect="1" noChangeArrowheads="1"/>
            </p:cNvSpPr>
            <p:nvPr/>
          </p:nvSpPr>
          <p:spPr bwMode="auto">
            <a:xfrm rot="-120000">
              <a:off x="3137" y="2178"/>
              <a:ext cx="112" cy="368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pPr algn="ctr"/>
              <a:endParaRPr lang="nb-NO" sz="1000">
                <a:solidFill>
                  <a:schemeClr val="bg1"/>
                </a:solidFill>
              </a:endParaRPr>
            </a:p>
          </p:txBody>
        </p:sp>
        <p:sp>
          <p:nvSpPr>
            <p:cNvPr id="13322" name="AutoShape 5"/>
            <p:cNvSpPr>
              <a:spLocks noChangeAspect="1" noChangeArrowheads="1"/>
            </p:cNvSpPr>
            <p:nvPr/>
          </p:nvSpPr>
          <p:spPr bwMode="auto">
            <a:xfrm rot="10680000">
              <a:off x="3146" y="2457"/>
              <a:ext cx="109" cy="97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nb-NO"/>
            </a:p>
          </p:txBody>
        </p:sp>
      </p:grpSp>
      <p:grpSp>
        <p:nvGrpSpPr>
          <p:cNvPr id="13316" name="Group 6"/>
          <p:cNvGrpSpPr>
            <a:grpSpLocks noChangeAspect="1"/>
          </p:cNvGrpSpPr>
          <p:nvPr/>
        </p:nvGrpSpPr>
        <p:grpSpPr bwMode="auto">
          <a:xfrm>
            <a:off x="2720975" y="3067050"/>
            <a:ext cx="4621213" cy="434975"/>
            <a:chOff x="1428" y="1661"/>
            <a:chExt cx="1564" cy="147"/>
          </a:xfrm>
        </p:grpSpPr>
        <p:sp>
          <p:nvSpPr>
            <p:cNvPr id="13318" name="Line 7"/>
            <p:cNvSpPr>
              <a:spLocks noChangeAspect="1" noChangeShapeType="1"/>
            </p:cNvSpPr>
            <p:nvPr/>
          </p:nvSpPr>
          <p:spPr bwMode="auto">
            <a:xfrm rot="-120000">
              <a:off x="2886" y="1688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nb-NO"/>
            </a:p>
          </p:txBody>
        </p:sp>
        <p:sp>
          <p:nvSpPr>
            <p:cNvPr id="13319" name="Rectangle 8"/>
            <p:cNvSpPr>
              <a:spLocks noChangeAspect="1" noChangeArrowheads="1"/>
            </p:cNvSpPr>
            <p:nvPr/>
          </p:nvSpPr>
          <p:spPr bwMode="auto">
            <a:xfrm rot="-120000">
              <a:off x="1428" y="1686"/>
              <a:ext cx="1564" cy="12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nb-NO" sz="1400"/>
                <a:t>Sluttposisjon</a:t>
              </a:r>
            </a:p>
          </p:txBody>
        </p:sp>
        <p:sp>
          <p:nvSpPr>
            <p:cNvPr id="13320" name="AutoShape 9"/>
            <p:cNvSpPr>
              <a:spLocks noChangeAspect="1" noChangeArrowheads="1"/>
            </p:cNvSpPr>
            <p:nvPr/>
          </p:nvSpPr>
          <p:spPr bwMode="auto">
            <a:xfrm rot="5280000">
              <a:off x="2881" y="1672"/>
              <a:ext cx="113" cy="91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nb-NO"/>
            </a:p>
          </p:txBody>
        </p:sp>
      </p:grpSp>
      <p:sp>
        <p:nvSpPr>
          <p:cNvPr id="13317" name="Rectangle 14"/>
          <p:cNvSpPr>
            <a:spLocks noChangeAspect="1" noChangeArrowheads="1"/>
          </p:cNvSpPr>
          <p:nvPr/>
        </p:nvSpPr>
        <p:spPr bwMode="auto">
          <a:xfrm>
            <a:off x="1136650" y="5072063"/>
            <a:ext cx="158591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nb-NO" sz="3600" b="1">
                <a:solidFill>
                  <a:schemeClr val="bg1"/>
                </a:solidFill>
              </a:rPr>
              <a:t>+ 4 s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827088" y="1096963"/>
            <a:ext cx="42021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nb-NO" sz="1000" i="1">
                <a:ea typeface="Times New Roman" pitchFamily="18" charset="0"/>
                <a:cs typeface="Arial" charset="0"/>
              </a:rPr>
              <a:t>Tabell 1: Sentrale tidspunkter sett i trikkeførerens perspektiv før ulykken</a:t>
            </a:r>
            <a:endParaRPr lang="nb-NO">
              <a:ea typeface="Times New Roman" pitchFamily="18" charset="0"/>
              <a:cs typeface="Arial" charset="0"/>
            </a:endParaRPr>
          </a:p>
        </p:txBody>
      </p:sp>
      <p:graphicFrame>
        <p:nvGraphicFramePr>
          <p:cNvPr id="168273" name="Group 337"/>
          <p:cNvGraphicFramePr>
            <a:graphicFrameLocks noGrp="1"/>
          </p:cNvGraphicFramePr>
          <p:nvPr/>
        </p:nvGraphicFramePr>
        <p:xfrm>
          <a:off x="900113" y="1408113"/>
          <a:ext cx="7416800" cy="4114800"/>
        </p:xfrm>
        <a:graphic>
          <a:graphicData uri="http://schemas.openxmlformats.org/drawingml/2006/table">
            <a:tbl>
              <a:tblPr/>
              <a:tblGrid>
                <a:gridCol w="682625"/>
                <a:gridCol w="693737"/>
                <a:gridCol w="601663"/>
                <a:gridCol w="1295400"/>
                <a:gridCol w="2460625"/>
                <a:gridCol w="1682750"/>
              </a:tblGrid>
              <a:tr h="428625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ＭＳ Ｐゴシック" pitchFamily="8" charset="-128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Plassering f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ø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r kollisjon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Fart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km/t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Kj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ø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relogikk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Sikt mot minibuss/Parkveien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Minibussplassering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5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sek.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meter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8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62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23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Starter 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ø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kende p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å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drag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Fri sikt til vikelinje i frontrute. MB skjult bak hushj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ø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rne 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Parkveien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4,5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38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28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53% p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å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drag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Sikt inn mot gangfelt til venstre for A-stolpen, MB skjult bak hushj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ø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rne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Opp mot gangfelt, ca. 15 km/t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3,5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31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29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Fullt p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å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drag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MB kommer til syne bak hushj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ø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rne, fronten dekket bak speil. 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Fremre del over hele gangfeltet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2,5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22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31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Fullt p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å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drag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Fremre del skjult bak speilet, resten synlig 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Krysser vikelinja, 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ø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ker hastigheten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1,5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13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34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Redusert p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å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drag/brems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Hele bussen kommer blir synlig under speilet 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Sirkulasjonsomr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å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det, ca. 30 km/t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1,0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8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34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Full brems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Hele bussen blir synlig 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Krysser vestg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å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ende trikkespor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0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0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32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Farebrems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Hele bussen er synlig 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P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å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 tvers over 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ø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stg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ea typeface="ＭＳ Ｐゴシック" pitchFamily="8" charset="-128"/>
                          <a:cs typeface="Times New Roman" pitchFamily="18" charset="0"/>
                        </a:rPr>
                        <a:t>å</a:t>
                      </a:r>
                      <a:r>
                        <a:rPr kumimoji="0" lang="nb-NO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ＭＳ Ｐゴシック" pitchFamily="8" charset="-128"/>
                          <a:cs typeface="Times New Roman" pitchFamily="18" charset="0"/>
                        </a:rPr>
                        <a:t>ende trikkespor, 25 km/t</a:t>
                      </a:r>
                      <a:endParaRPr kumimoji="0" lang="nb-NO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06" name="Rectangle 332"/>
          <p:cNvSpPr>
            <a:spLocks noChangeArrowheads="1"/>
          </p:cNvSpPr>
          <p:nvPr/>
        </p:nvSpPr>
        <p:spPr bwMode="auto">
          <a:xfrm>
            <a:off x="0" y="58086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nb-NO"/>
          </a:p>
        </p:txBody>
      </p:sp>
    </p:spTree>
  </p:cSld>
  <p:clrMapOvr>
    <a:masterClrMapping/>
  </p:clrMapOvr>
  <p:transition advTm="10000"/>
</p:sld>
</file>

<file path=ppt/theme/theme1.xml><?xml version="1.0" encoding="utf-8"?>
<a:theme xmlns:a="http://schemas.openxmlformats.org/drawingml/2006/main" name="Havarikommisjonen_Norsk">
  <a:themeElements>
    <a:clrScheme name="Havarikommisjonen_Nors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avarikommisjonen_Norsk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8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8" charset="-128"/>
          </a:defRPr>
        </a:defPPr>
      </a:lstStyle>
    </a:lnDef>
  </a:objectDefaults>
  <a:extraClrSchemeLst>
    <a:extraClrScheme>
      <a:clrScheme name="Havarikommisjonen_Nors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varikommisjonen_Nors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varikommisjonen_Nors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varikommisjonen_Nors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varikommisjonen_Nors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varikommisjonen_Nors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varikommisjonen_Nors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varikommisjonen_Nors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varikommisjonen_Nors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varikommisjonen_Nors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varikommisjonen_Nors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varikommisjonen_Nors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Havarikommisjonen_Norsk</Template>
  <TotalTime>4640</TotalTime>
  <Words>297</Words>
  <Application>Microsoft PowerPoint</Application>
  <PresentationFormat>Skjermfremvisning (4:3)</PresentationFormat>
  <Paragraphs>104</Paragraphs>
  <Slides>12</Slides>
  <Notes>12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12</vt:i4>
      </vt:variant>
    </vt:vector>
  </HeadingPairs>
  <TitlesOfParts>
    <vt:vector size="16" baseType="lpstr">
      <vt:lpstr>Arial</vt:lpstr>
      <vt:lpstr>ＭＳ Ｐゴシック</vt:lpstr>
      <vt:lpstr>Times New Roman</vt:lpstr>
      <vt:lpstr>Havarikommisjonen_Norsk</vt:lpstr>
      <vt:lpstr>Blindsoner registrert etter praktiske forsøk</vt:lpstr>
      <vt:lpstr>– 4,5 s</vt:lpstr>
      <vt:lpstr>– 3,5 s</vt:lpstr>
      <vt:lpstr>– 2,5 s</vt:lpstr>
      <vt:lpstr>– 1,5 s</vt:lpstr>
      <vt:lpstr>– 1,0 s</vt:lpstr>
      <vt:lpstr>  0,0 s</vt:lpstr>
      <vt:lpstr>Lysbilde 8</vt:lpstr>
      <vt:lpstr>Lysbilde 9</vt:lpstr>
      <vt:lpstr>Lysbilde 10</vt:lpstr>
      <vt:lpstr>Lysbilde 11</vt:lpstr>
      <vt:lpstr>Lysbilde 12</vt:lpstr>
    </vt:vector>
  </TitlesOfParts>
  <Company>HSLB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Lysbilde 1</dc:title>
  <dc:creator>Per Andreas Langeland</dc:creator>
  <cp:lastModifiedBy>Torunn Vistnes Espe</cp:lastModifiedBy>
  <cp:revision>60</cp:revision>
  <dcterms:created xsi:type="dcterms:W3CDTF">2005-09-30T07:54:34Z</dcterms:created>
  <dcterms:modified xsi:type="dcterms:W3CDTF">2009-10-27T09:48:15Z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KID">
    <vt:i4>26241</vt:i4>
  </property>
  <property fmtid="{D5CDD505-2E9C-101B-9397-08002B2CF9AE}" pid="3" name="JPID">
    <vt:i4>2009002608</vt:i4>
  </property>
  <property fmtid="{D5CDD505-2E9C-101B-9397-08002B2CF9AE}" pid="4" name="VARIANT">
    <vt:lpwstr>P</vt:lpwstr>
  </property>
  <property fmtid="{D5CDD505-2E9C-101B-9397-08002B2CF9AE}" pid="5" name="VERSJON">
    <vt:i4>1</vt:i4>
  </property>
  <property fmtid="{D5CDD505-2E9C-101B-9397-08002B2CF9AE}" pid="6" name="SERVER">
    <vt:lpwstr>srv-sht-db01</vt:lpwstr>
  </property>
  <property fmtid="{D5CDD505-2E9C-101B-9397-08002B2CF9AE}" pid="7" name="DATABASE">
    <vt:lpwstr>websak5</vt:lpwstr>
  </property>
  <property fmtid="{D5CDD505-2E9C-101B-9397-08002B2CF9AE}" pid="8" name="BRUKERID">
    <vt:lpwstr>405</vt:lpwstr>
  </property>
</Properties>
</file>